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47"/>
  </p:notesMasterIdLst>
  <p:handoutMasterIdLst>
    <p:handoutMasterId r:id="rId48"/>
  </p:handoutMasterIdLst>
  <p:sldIdLst>
    <p:sldId id="400" r:id="rId2"/>
    <p:sldId id="474" r:id="rId3"/>
    <p:sldId id="467" r:id="rId4"/>
    <p:sldId id="447" r:id="rId5"/>
    <p:sldId id="442" r:id="rId6"/>
    <p:sldId id="444" r:id="rId7"/>
    <p:sldId id="445" r:id="rId8"/>
    <p:sldId id="415" r:id="rId9"/>
    <p:sldId id="473" r:id="rId10"/>
    <p:sldId id="404" r:id="rId11"/>
    <p:sldId id="423" r:id="rId12"/>
    <p:sldId id="424" r:id="rId13"/>
    <p:sldId id="425" r:id="rId14"/>
    <p:sldId id="426" r:id="rId15"/>
    <p:sldId id="427" r:id="rId16"/>
    <p:sldId id="428" r:id="rId17"/>
    <p:sldId id="429" r:id="rId18"/>
    <p:sldId id="434" r:id="rId19"/>
    <p:sldId id="373" r:id="rId20"/>
    <p:sldId id="477" r:id="rId21"/>
    <p:sldId id="397" r:id="rId22"/>
    <p:sldId id="469" r:id="rId23"/>
    <p:sldId id="398" r:id="rId24"/>
    <p:sldId id="399" r:id="rId25"/>
    <p:sldId id="451" r:id="rId26"/>
    <p:sldId id="452" r:id="rId27"/>
    <p:sldId id="454" r:id="rId28"/>
    <p:sldId id="453" r:id="rId29"/>
    <p:sldId id="410" r:id="rId30"/>
    <p:sldId id="414" r:id="rId31"/>
    <p:sldId id="385" r:id="rId32"/>
    <p:sldId id="461" r:id="rId33"/>
    <p:sldId id="462" r:id="rId34"/>
    <p:sldId id="476" r:id="rId35"/>
    <p:sldId id="387" r:id="rId36"/>
    <p:sldId id="463" r:id="rId37"/>
    <p:sldId id="455" r:id="rId38"/>
    <p:sldId id="464" r:id="rId39"/>
    <p:sldId id="456" r:id="rId40"/>
    <p:sldId id="457" r:id="rId41"/>
    <p:sldId id="460" r:id="rId42"/>
    <p:sldId id="475" r:id="rId43"/>
    <p:sldId id="472" r:id="rId44"/>
    <p:sldId id="470" r:id="rId45"/>
    <p:sldId id="459" r:id="rId46"/>
  </p:sldIdLst>
  <p:sldSz cx="9144000" cy="6858000" type="screen4x3"/>
  <p:notesSz cx="6797675" cy="992822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1pPr>
    <a:lvl2pPr marL="454025" indent="3175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2pPr>
    <a:lvl3pPr marL="909638" indent="4763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3pPr>
    <a:lvl4pPr marL="1365250" indent="635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4pPr>
    <a:lvl5pPr marL="1820863" indent="7938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00"/>
    <a:srgbClr val="FFFFCC"/>
    <a:srgbClr val="065CBA"/>
    <a:srgbClr val="333333"/>
    <a:srgbClr val="FF9900"/>
    <a:srgbClr val="054285"/>
    <a:srgbClr val="4D4D4D"/>
    <a:srgbClr val="777777"/>
    <a:srgbClr val="4A206A"/>
    <a:srgbClr val="0546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33" autoAdjust="0"/>
    <p:restoredTop sz="94628" autoAdjust="0"/>
  </p:normalViewPr>
  <p:slideViewPr>
    <p:cSldViewPr>
      <p:cViewPr>
        <p:scale>
          <a:sx n="100" d="100"/>
          <a:sy n="100" d="100"/>
        </p:scale>
        <p:origin x="-492" y="-24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1410"/>
    </p:cViewPr>
  </p:sorterViewPr>
  <p:notesViewPr>
    <p:cSldViewPr>
      <p:cViewPr varScale="1">
        <p:scale>
          <a:sx n="64" d="100"/>
          <a:sy n="64" d="100"/>
        </p:scale>
        <p:origin x="-1924" y="-92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45659" cy="4980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114" tIns="46557" rIns="93114" bIns="46557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4" y="0"/>
            <a:ext cx="2945659" cy="4980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114" tIns="46557" rIns="93114" bIns="46557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428540"/>
            <a:ext cx="2945659" cy="4980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114" tIns="46557" rIns="93114" bIns="46557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4" y="9428540"/>
            <a:ext cx="2945659" cy="4980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114" tIns="46557" rIns="93114" bIns="46557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41DA7798-DBF6-4516-A6BF-CA3ED5C95A8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29279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45659" cy="4980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114" tIns="46557" rIns="93114" bIns="46557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4" y="0"/>
            <a:ext cx="2945659" cy="4980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114" tIns="46557" rIns="93114" bIns="46557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2338" y="747713"/>
            <a:ext cx="4956175" cy="3717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4273"/>
            <a:ext cx="5438140" cy="446682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114" tIns="46557" rIns="93114" bIns="465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428540"/>
            <a:ext cx="2945659" cy="4980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114" tIns="46557" rIns="93114" bIns="46557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4" y="9428540"/>
            <a:ext cx="2945659" cy="4980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114" tIns="46557" rIns="93114" bIns="46557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E0E2B8A7-E38D-4FE7-B0CB-D9078B98A39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95716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402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09638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652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086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77253" algn="l" defTabSz="91089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2706" algn="l" defTabSz="91089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88156" algn="l" defTabSz="91089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43606" algn="l" defTabSz="91089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8C3FBD-F0F3-49D6-BD22-58297C51DAEE}" type="slidenum">
              <a:rPr lang="en-US"/>
              <a:pPr/>
              <a:t>10</a:t>
            </a:fld>
            <a:endParaRPr lang="en-US"/>
          </a:p>
        </p:txBody>
      </p:sp>
      <p:sp>
        <p:nvSpPr>
          <p:cNvPr id="918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8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63861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0DE1B1-75FE-43A6-94AE-0CA3E85E7B05}" type="slidenum">
              <a:rPr lang="en-US"/>
              <a:pPr/>
              <a:t>19</a:t>
            </a:fld>
            <a:endParaRPr lang="en-US"/>
          </a:p>
        </p:txBody>
      </p:sp>
      <p:sp>
        <p:nvSpPr>
          <p:cNvPr id="911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911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5" y="4715630"/>
            <a:ext cx="4984750" cy="4467938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93197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0F0770-45A0-44E4-A6F1-48299E0FD44D}" type="slidenum">
              <a:rPr lang="en-US"/>
              <a:pPr/>
              <a:t>20</a:t>
            </a:fld>
            <a:endParaRPr lang="en-US"/>
          </a:p>
        </p:txBody>
      </p:sp>
      <p:sp>
        <p:nvSpPr>
          <p:cNvPr id="927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7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11479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2AF1EF-731B-4FE4-9B42-4CDE479BAC2B}" type="slidenum">
              <a:rPr lang="en-US"/>
              <a:pPr/>
              <a:t>31</a:t>
            </a:fld>
            <a:endParaRPr lang="en-US"/>
          </a:p>
        </p:txBody>
      </p:sp>
      <p:sp>
        <p:nvSpPr>
          <p:cNvPr id="926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6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0753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0" y="981075"/>
            <a:ext cx="9180513" cy="5876925"/>
          </a:xfrm>
          <a:prstGeom prst="rect">
            <a:avLst/>
          </a:prstGeom>
          <a:solidFill>
            <a:srgbClr val="0F5494"/>
          </a:solidFill>
          <a:ln w="254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lIns="91092" tIns="45542" rIns="91092" bIns="45542" anchor="ctr"/>
          <a:lstStyle/>
          <a:p>
            <a:pPr algn="ctr" defTabSz="455440">
              <a:defRPr/>
            </a:pPr>
            <a:endParaRPr lang="en-US" sz="1800" b="0">
              <a:solidFill>
                <a:srgbClr val="FFFFFF"/>
              </a:solidFill>
            </a:endParaRPr>
          </a:p>
        </p:txBody>
      </p:sp>
      <p:pic>
        <p:nvPicPr>
          <p:cNvPr id="5" name="Picture 6" descr="LOGO CE-EN-quadri.eps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49688" y="258763"/>
            <a:ext cx="1436687" cy="99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3"/>
          <p:cNvSpPr>
            <a:spLocks noChangeArrowheads="1"/>
          </p:cNvSpPr>
          <p:nvPr userDrawn="1"/>
        </p:nvSpPr>
        <p:spPr bwMode="auto">
          <a:xfrm>
            <a:off x="4140200" y="6497638"/>
            <a:ext cx="611188" cy="360362"/>
          </a:xfrm>
          <a:prstGeom prst="rect">
            <a:avLst/>
          </a:prstGeom>
          <a:solidFill>
            <a:srgbClr val="00BEFF"/>
          </a:solidFill>
          <a:ln w="9525" algn="ctr">
            <a:solidFill>
              <a:srgbClr val="00BEFF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lIns="0" tIns="35859" rIns="53783" bIns="45542"/>
          <a:lstStyle/>
          <a:p>
            <a:pPr defTabSz="455440">
              <a:defRPr/>
            </a:pPr>
            <a:r>
              <a:rPr lang="en-IE" sz="600" b="0" i="1">
                <a:solidFill>
                  <a:srgbClr val="FFFFFF"/>
                </a:solidFill>
              </a:rPr>
              <a:t> Research and</a:t>
            </a:r>
          </a:p>
          <a:p>
            <a:pPr defTabSz="455440">
              <a:defRPr/>
            </a:pPr>
            <a:r>
              <a:rPr lang="en-IE" sz="600" b="0" i="1">
                <a:solidFill>
                  <a:srgbClr val="FFFFFF"/>
                </a:solidFill>
              </a:rPr>
              <a:t> Innovation</a:t>
            </a:r>
            <a:endParaRPr lang="en-GB" sz="600" b="0" i="1">
              <a:solidFill>
                <a:srgbClr val="FFFFFF"/>
              </a:solidFill>
            </a:endParaRPr>
          </a:p>
        </p:txBody>
      </p:sp>
      <p:sp>
        <p:nvSpPr>
          <p:cNvPr id="7" name="Rectangle 23"/>
          <p:cNvSpPr>
            <a:spLocks noChangeArrowheads="1"/>
          </p:cNvSpPr>
          <p:nvPr userDrawn="1"/>
        </p:nvSpPr>
        <p:spPr bwMode="auto">
          <a:xfrm>
            <a:off x="4144963" y="1222375"/>
            <a:ext cx="619125" cy="36513"/>
          </a:xfrm>
          <a:prstGeom prst="rect">
            <a:avLst/>
          </a:prstGeom>
          <a:solidFill>
            <a:srgbClr val="00BEFF"/>
          </a:solidFill>
          <a:ln>
            <a:noFill/>
          </a:ln>
          <a:effectLst/>
          <a:extLst/>
        </p:spPr>
        <p:txBody>
          <a:bodyPr wrap="none" lIns="91092" tIns="45542" rIns="91092" bIns="45542" anchor="ctr"/>
          <a:lstStyle/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995738" y="2565431"/>
            <a:ext cx="5040312" cy="790575"/>
          </a:xfrm>
        </p:spPr>
        <p:txBody>
          <a:bodyPr/>
          <a:lstStyle>
            <a:lvl1pPr marL="3175">
              <a:defRPr sz="7600">
                <a:solidFill>
                  <a:srgbClr val="FFD624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smtClean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716341"/>
            <a:ext cx="8532812" cy="1728787"/>
          </a:xfrm>
        </p:spPr>
        <p:txBody>
          <a:bodyPr/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1BFCAED3-CA7F-4F36-8E2D-2BBBD0100E2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C69FD4-A88F-4EF9-8312-7561F8DB7FE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5144" y="1339850"/>
            <a:ext cx="2071687" cy="4681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319" y="1339850"/>
            <a:ext cx="6067425" cy="46815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14B633-4EB1-4C7A-89F5-1BCF01FF8BB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1339852"/>
            <a:ext cx="8229600" cy="936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2492406"/>
            <a:ext cx="8229600" cy="3529013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6C5425-1109-493B-8D65-B91275C867B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gradFill>
          <a:gsLst>
            <a:gs pos="100000">
              <a:srgbClr val="4A206A"/>
            </a:gs>
            <a:gs pos="0">
              <a:srgbClr val="05468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931" y="1796234"/>
            <a:ext cx="8435712" cy="2481803"/>
          </a:xfrm>
        </p:spPr>
        <p:txBody>
          <a:bodyPr/>
          <a:lstStyle>
            <a:lvl1pPr algn="ctr">
              <a:defRPr sz="4400">
                <a:solidFill>
                  <a:srgbClr val="FFD62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00A8592-9ACD-479B-A4C3-74ED932169A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5243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18"/>
          <a:stretch>
            <a:fillRect/>
          </a:stretch>
        </p:blipFill>
        <p:spPr bwMode="auto">
          <a:xfrm>
            <a:off x="0" y="1008905"/>
            <a:ext cx="9144000" cy="5885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>
            <a:spLocks noGrp="1"/>
          </p:cNvSpPr>
          <p:nvPr>
            <p:ph idx="10"/>
          </p:nvPr>
        </p:nvSpPr>
        <p:spPr>
          <a:xfrm>
            <a:off x="4122000" y="3212976"/>
            <a:ext cx="4536504" cy="187220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000" b="1" i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3pPr marL="228600" indent="-228600" algn="l">
              <a:defRPr sz="3000"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51520" y="1951427"/>
            <a:ext cx="8640960" cy="2088232"/>
          </a:xfrm>
          <a:prstGeom prst="rect">
            <a:avLst/>
          </a:prstGeom>
        </p:spPr>
        <p:txBody>
          <a:bodyPr/>
          <a:lstStyle>
            <a:lvl1pPr algn="ctr">
              <a:defRPr sz="5400">
                <a:solidFill>
                  <a:srgbClr val="FFD624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1"/>
          </p:nvPr>
        </p:nvSpPr>
        <p:spPr>
          <a:xfrm>
            <a:off x="4122000" y="5301208"/>
            <a:ext cx="4456881" cy="72008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spcAft>
                <a:spcPts val="300"/>
              </a:spcAft>
              <a:buNone/>
              <a:defRPr sz="1600" b="0" i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3pPr marL="228600" indent="-228600" algn="l">
              <a:defRPr sz="3000"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153735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re et contenu_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5805488"/>
          </a:xfrm>
          <a:prstGeom prst="rect">
            <a:avLst/>
          </a:prstGeom>
          <a:solidFill>
            <a:srgbClr val="0F5494"/>
          </a:solidFill>
          <a:ln w="63500" algn="ctr">
            <a:noFill/>
            <a:miter lim="800000"/>
            <a:headEnd/>
            <a:tailEnd/>
          </a:ln>
          <a:effectLst>
            <a:outerShdw dist="23000" dir="5400000" rotWithShape="0">
              <a:schemeClr val="accent3">
                <a:alpha val="35000"/>
              </a:schemeClr>
            </a:outerShdw>
          </a:effectLst>
        </p:spPr>
        <p:txBody>
          <a:bodyPr anchor="ctr"/>
          <a:lstStyle/>
          <a:p>
            <a:pPr algn="ctr" defTabSz="457200">
              <a:defRPr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7" name="Picture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87600" y="1484313"/>
            <a:ext cx="4344988" cy="412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:\DOCUME~1\lenain\LOCALS~1\Temp\7zECF.tmp\LOGO-CE for RTD EN Landscape Positive Cyan.png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77013" y="5940425"/>
            <a:ext cx="2243137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472" y="548680"/>
            <a:ext cx="8229057" cy="869572"/>
          </a:xfrm>
          <a:prstGeom prst="rect">
            <a:avLst/>
          </a:prstGeom>
        </p:spPr>
        <p:txBody>
          <a:bodyPr lIns="80147" tIns="40074" rIns="80147" bIns="40074"/>
          <a:lstStyle>
            <a:lvl1pPr algn="ctr">
              <a:defRPr sz="36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B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3563888" y="1844675"/>
            <a:ext cx="2016223" cy="1584325"/>
          </a:xfrm>
          <a:prstGeom prst="rect">
            <a:avLst/>
          </a:prstGeom>
        </p:spPr>
        <p:txBody>
          <a:bodyPr anchor="ctr"/>
          <a:lstStyle>
            <a:lvl1pPr marL="0" indent="0" algn="ctr">
              <a:defRPr sz="2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 dirty="0" smtClean="0"/>
              <a:t>Click to</a:t>
            </a:r>
            <a:endParaRPr lang="en-GB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555777" y="3645024"/>
            <a:ext cx="2000174" cy="1584325"/>
          </a:xfrm>
          <a:prstGeom prst="rect">
            <a:avLst/>
          </a:prstGeom>
        </p:spPr>
        <p:txBody>
          <a:bodyPr anchor="ctr"/>
          <a:lstStyle>
            <a:lvl1pPr marL="0" indent="0" algn="ctr">
              <a:defRPr sz="2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 dirty="0" smtClean="0"/>
              <a:t>Click to</a:t>
            </a:r>
            <a:endParaRPr lang="en-GB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4644009" y="3645024"/>
            <a:ext cx="1933004" cy="1584325"/>
          </a:xfrm>
          <a:prstGeom prst="rect">
            <a:avLst/>
          </a:prstGeom>
        </p:spPr>
        <p:txBody>
          <a:bodyPr anchor="ctr"/>
          <a:lstStyle>
            <a:lvl1pPr marL="0" indent="0" algn="ctr">
              <a:tabLst/>
              <a:defRPr sz="2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 dirty="0" smtClean="0"/>
              <a:t>Click to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0493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339851"/>
            <a:ext cx="8640960" cy="648990"/>
          </a:xfrm>
        </p:spPr>
        <p:txBody>
          <a:bodyPr/>
          <a:lstStyle>
            <a:lvl1pPr algn="ctr">
              <a:defRPr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132856"/>
            <a:ext cx="8640960" cy="4032447"/>
          </a:xfrm>
        </p:spPr>
        <p:txBody>
          <a:bodyPr/>
          <a:lstStyle>
            <a:lvl1pPr marL="342900" indent="-342900">
              <a:buClr>
                <a:srgbClr val="002060"/>
              </a:buClr>
              <a:buFont typeface="Arial" panose="020B0604020202020204" pitchFamily="34" charset="0"/>
              <a:buChar char="•"/>
              <a:defRPr sz="2800" b="1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240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96975" indent="-285750">
              <a:buFont typeface="Arial" panose="020B0604020202020204" pitchFamily="34" charset="0"/>
              <a:buChar char="•"/>
              <a:defRPr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D2AD83-305F-4B31-99FB-7E159B48FCD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5" y="440693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5" y="2906718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5440" indent="0">
              <a:buNone/>
              <a:defRPr sz="1800"/>
            </a:lvl2pPr>
            <a:lvl3pPr marL="910899" indent="0">
              <a:buNone/>
              <a:defRPr sz="1600"/>
            </a:lvl3pPr>
            <a:lvl4pPr marL="1366353" indent="0">
              <a:buNone/>
              <a:defRPr sz="1400"/>
            </a:lvl4pPr>
            <a:lvl5pPr marL="1821803" indent="0">
              <a:buNone/>
              <a:defRPr sz="1400"/>
            </a:lvl5pPr>
            <a:lvl6pPr marL="2277253" indent="0">
              <a:buNone/>
              <a:defRPr sz="1400"/>
            </a:lvl6pPr>
            <a:lvl7pPr marL="2732706" indent="0">
              <a:buNone/>
              <a:defRPr sz="1400"/>
            </a:lvl7pPr>
            <a:lvl8pPr marL="3188156" indent="0">
              <a:buNone/>
              <a:defRPr sz="1400"/>
            </a:lvl8pPr>
            <a:lvl9pPr marL="3643606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675D20-6CAA-48ED-90EF-682AA613595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2492406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92406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58A41C-F047-4422-88EC-DB09DB4AFE6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440" indent="0">
              <a:buNone/>
              <a:defRPr sz="2000" b="1"/>
            </a:lvl2pPr>
            <a:lvl3pPr marL="910899" indent="0">
              <a:buNone/>
              <a:defRPr sz="1800" b="1"/>
            </a:lvl3pPr>
            <a:lvl4pPr marL="1366353" indent="0">
              <a:buNone/>
              <a:defRPr sz="1600" b="1"/>
            </a:lvl4pPr>
            <a:lvl5pPr marL="1821803" indent="0">
              <a:buNone/>
              <a:defRPr sz="1600" b="1"/>
            </a:lvl5pPr>
            <a:lvl6pPr marL="2277253" indent="0">
              <a:buNone/>
              <a:defRPr sz="1600" b="1"/>
            </a:lvl6pPr>
            <a:lvl7pPr marL="2732706" indent="0">
              <a:buNone/>
              <a:defRPr sz="1600" b="1"/>
            </a:lvl7pPr>
            <a:lvl8pPr marL="3188156" indent="0">
              <a:buNone/>
              <a:defRPr sz="1600" b="1"/>
            </a:lvl8pPr>
            <a:lvl9pPr marL="364360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440" indent="0">
              <a:buNone/>
              <a:defRPr sz="2000" b="1"/>
            </a:lvl2pPr>
            <a:lvl3pPr marL="910899" indent="0">
              <a:buNone/>
              <a:defRPr sz="1800" b="1"/>
            </a:lvl3pPr>
            <a:lvl4pPr marL="1366353" indent="0">
              <a:buNone/>
              <a:defRPr sz="1600" b="1"/>
            </a:lvl4pPr>
            <a:lvl5pPr marL="1821803" indent="0">
              <a:buNone/>
              <a:defRPr sz="1600" b="1"/>
            </a:lvl5pPr>
            <a:lvl6pPr marL="2277253" indent="0">
              <a:buNone/>
              <a:defRPr sz="1600" b="1"/>
            </a:lvl6pPr>
            <a:lvl7pPr marL="2732706" indent="0">
              <a:buNone/>
              <a:defRPr sz="1600" b="1"/>
            </a:lvl7pPr>
            <a:lvl8pPr marL="3188156" indent="0">
              <a:buNone/>
              <a:defRPr sz="1600" b="1"/>
            </a:lvl8pPr>
            <a:lvl9pPr marL="364360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3426DB-E7D6-4F90-B685-5BA29200609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531564-60C9-4B81-8210-C813A35FCBE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284783-78C6-4043-B132-77913BB202A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3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8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31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5440" indent="0">
              <a:buNone/>
              <a:defRPr sz="1200"/>
            </a:lvl2pPr>
            <a:lvl3pPr marL="910899" indent="0">
              <a:buNone/>
              <a:defRPr sz="1000"/>
            </a:lvl3pPr>
            <a:lvl4pPr marL="1366353" indent="0">
              <a:buNone/>
              <a:defRPr sz="900"/>
            </a:lvl4pPr>
            <a:lvl5pPr marL="1821803" indent="0">
              <a:buNone/>
              <a:defRPr sz="900"/>
            </a:lvl5pPr>
            <a:lvl6pPr marL="2277253" indent="0">
              <a:buNone/>
              <a:defRPr sz="900"/>
            </a:lvl6pPr>
            <a:lvl7pPr marL="2732706" indent="0">
              <a:buNone/>
              <a:defRPr sz="900"/>
            </a:lvl7pPr>
            <a:lvl8pPr marL="3188156" indent="0">
              <a:buNone/>
              <a:defRPr sz="900"/>
            </a:lvl8pPr>
            <a:lvl9pPr marL="364360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6AC5EF-ACF7-4775-B0E8-147E91D3FB2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5440" indent="0">
              <a:buNone/>
              <a:defRPr sz="2800"/>
            </a:lvl2pPr>
            <a:lvl3pPr marL="910899" indent="0">
              <a:buNone/>
              <a:defRPr sz="2400"/>
            </a:lvl3pPr>
            <a:lvl4pPr marL="1366353" indent="0">
              <a:buNone/>
              <a:defRPr sz="2000"/>
            </a:lvl4pPr>
            <a:lvl5pPr marL="1821803" indent="0">
              <a:buNone/>
              <a:defRPr sz="2000"/>
            </a:lvl5pPr>
            <a:lvl6pPr marL="2277253" indent="0">
              <a:buNone/>
              <a:defRPr sz="2000"/>
            </a:lvl6pPr>
            <a:lvl7pPr marL="2732706" indent="0">
              <a:buNone/>
              <a:defRPr sz="2000"/>
            </a:lvl7pPr>
            <a:lvl8pPr marL="3188156" indent="0">
              <a:buNone/>
              <a:defRPr sz="2000"/>
            </a:lvl8pPr>
            <a:lvl9pPr marL="3643606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5440" indent="0">
              <a:buNone/>
              <a:defRPr sz="1200"/>
            </a:lvl2pPr>
            <a:lvl3pPr marL="910899" indent="0">
              <a:buNone/>
              <a:defRPr sz="1000"/>
            </a:lvl3pPr>
            <a:lvl4pPr marL="1366353" indent="0">
              <a:buNone/>
              <a:defRPr sz="900"/>
            </a:lvl4pPr>
            <a:lvl5pPr marL="1821803" indent="0">
              <a:buNone/>
              <a:defRPr sz="900"/>
            </a:lvl5pPr>
            <a:lvl6pPr marL="2277253" indent="0">
              <a:buNone/>
              <a:defRPr sz="900"/>
            </a:lvl6pPr>
            <a:lvl7pPr marL="2732706" indent="0">
              <a:buNone/>
              <a:defRPr sz="900"/>
            </a:lvl7pPr>
            <a:lvl8pPr marL="3188156" indent="0">
              <a:buNone/>
              <a:defRPr sz="900"/>
            </a:lvl8pPr>
            <a:lvl9pPr marL="364360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FA6E6F-2BE1-4BEC-B4D3-69F1AF1A568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339850"/>
            <a:ext cx="82296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092" tIns="45542" rIns="91092" bIns="4554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492375"/>
            <a:ext cx="8229600" cy="352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092" tIns="45542" rIns="91092" bIns="4554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smtClean="0"/>
              <a:t>Second level</a:t>
            </a:r>
            <a:endParaRPr lang="en-GB" smtClean="0"/>
          </a:p>
          <a:p>
            <a:pPr lvl="1"/>
            <a:r>
              <a:rPr lang="en-GB" smtClean="0"/>
              <a:t>Third level</a:t>
            </a:r>
          </a:p>
          <a:p>
            <a:pPr lvl="2"/>
            <a:r>
              <a:rPr lang="en-GB" smtClean="0"/>
              <a:t>- Fourth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092" tIns="45542" rIns="91092" bIns="45542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092" tIns="45542" rIns="91092" bIns="45542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092" tIns="45542" rIns="91092" bIns="45542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98F324E0-C5A4-4B6B-81B1-BA317606F22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95726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092" tIns="45542" rIns="91092" bIns="45542" anchor="ctr"/>
          <a:lstStyle/>
          <a:p>
            <a:pPr algn="ctr" defTabSz="45544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pic>
        <p:nvPicPr>
          <p:cNvPr id="1032" name="Picture 17" descr="LOGO CE_Vertical_EN_NEG_quadri_HR"/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49688" y="258763"/>
            <a:ext cx="1436687" cy="100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3" name="Rectangle 6"/>
          <p:cNvSpPr>
            <a:spLocks noChangeArrowheads="1"/>
          </p:cNvSpPr>
          <p:nvPr/>
        </p:nvSpPr>
        <p:spPr bwMode="auto">
          <a:xfrm>
            <a:off x="4140200" y="6497638"/>
            <a:ext cx="611188" cy="360362"/>
          </a:xfrm>
          <a:prstGeom prst="rect">
            <a:avLst/>
          </a:prstGeom>
          <a:solidFill>
            <a:srgbClr val="133176"/>
          </a:solidFill>
          <a:ln w="9525" algn="ctr">
            <a:solidFill>
              <a:srgbClr val="133176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lIns="0" tIns="35859" rIns="53783" bIns="45542"/>
          <a:lstStyle/>
          <a:p>
            <a:pPr defTabSz="455440">
              <a:defRPr/>
            </a:pPr>
            <a:r>
              <a:rPr lang="en-IE" sz="600" b="0" i="1">
                <a:solidFill>
                  <a:srgbClr val="FFFFFF"/>
                </a:solidFill>
              </a:rPr>
              <a:t>Policy</a:t>
            </a:r>
            <a:endParaRPr lang="en-GB" sz="600" b="0" i="1">
              <a:solidFill>
                <a:srgbClr val="FFFFFF"/>
              </a:solidFill>
            </a:endParaRPr>
          </a:p>
        </p:txBody>
      </p:sp>
      <p:sp>
        <p:nvSpPr>
          <p:cNvPr id="1034" name="Rectangle 6"/>
          <p:cNvSpPr>
            <a:spLocks noChangeArrowheads="1"/>
          </p:cNvSpPr>
          <p:nvPr/>
        </p:nvSpPr>
        <p:spPr bwMode="auto">
          <a:xfrm>
            <a:off x="4140200" y="6497638"/>
            <a:ext cx="611188" cy="360362"/>
          </a:xfrm>
          <a:prstGeom prst="rect">
            <a:avLst/>
          </a:prstGeom>
          <a:solidFill>
            <a:srgbClr val="00BEFF"/>
          </a:solidFill>
          <a:ln w="9525" algn="ctr">
            <a:solidFill>
              <a:srgbClr val="00BEFF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lIns="0" tIns="35859" rIns="53783" bIns="45542"/>
          <a:lstStyle/>
          <a:p>
            <a:pPr defTabSz="455440">
              <a:defRPr/>
            </a:pPr>
            <a:r>
              <a:rPr lang="en-IE" sz="600" b="0" i="1">
                <a:solidFill>
                  <a:srgbClr val="FFFFFF"/>
                </a:solidFill>
              </a:rPr>
              <a:t> Research and</a:t>
            </a:r>
          </a:p>
          <a:p>
            <a:pPr defTabSz="455440">
              <a:defRPr/>
            </a:pPr>
            <a:r>
              <a:rPr lang="en-IE" sz="600" b="0" i="1">
                <a:solidFill>
                  <a:srgbClr val="FFFFFF"/>
                </a:solidFill>
              </a:rPr>
              <a:t> Innovation</a:t>
            </a:r>
            <a:endParaRPr lang="en-GB" sz="600" b="0" i="1">
              <a:solidFill>
                <a:srgbClr val="FFFFFF"/>
              </a:solidFill>
            </a:endParaRPr>
          </a:p>
        </p:txBody>
      </p:sp>
      <p:sp>
        <p:nvSpPr>
          <p:cNvPr id="1035" name="Rectangle 20"/>
          <p:cNvSpPr>
            <a:spLocks noChangeArrowheads="1"/>
          </p:cNvSpPr>
          <p:nvPr/>
        </p:nvSpPr>
        <p:spPr bwMode="auto">
          <a:xfrm>
            <a:off x="4144963" y="1222375"/>
            <a:ext cx="619125" cy="36513"/>
          </a:xfrm>
          <a:prstGeom prst="rect">
            <a:avLst/>
          </a:prstGeom>
          <a:solidFill>
            <a:srgbClr val="00BEFF"/>
          </a:solidFill>
          <a:ln>
            <a:noFill/>
          </a:ln>
          <a:effectLst/>
          <a:extLst/>
        </p:spPr>
        <p:txBody>
          <a:bodyPr wrap="none" lIns="91092" tIns="45542" rIns="91092" bIns="45542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62" r:id="rId13"/>
    <p:sldLayoutId id="2147483663" r:id="rId14"/>
    <p:sldLayoutId id="2147483665" r:id="rId15"/>
  </p:sldLayoutIdLst>
  <p:txStyles>
    <p:titleStyle>
      <a:lvl1pPr marL="357188" indent="-357188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7188" indent="-357188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7188" indent="-357188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7188" indent="-357188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7188" indent="-357188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2856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68306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23754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79201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39775" indent="-284163" algn="l" rtl="0" eaLnBrk="0" fontAlgn="base" hangingPunct="0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38238" indent="-227013" algn="l" rtl="0" eaLnBrk="0" fontAlgn="base" hangingPunct="0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593850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4946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04979" indent="-227718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60431" indent="-227718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15881" indent="-227718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71330" indent="-227718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08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440" algn="l" defTabSz="9108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0899" algn="l" defTabSz="9108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6353" algn="l" defTabSz="9108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1803" algn="l" defTabSz="9108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7253" algn="l" defTabSz="9108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2706" algn="l" defTabSz="9108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88156" algn="l" defTabSz="9108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3606" algn="l" defTabSz="9108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itforhealth.eu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://ec.europa.eu/research/index.cfm?pg=enquiries" TargetMode="Externa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://cascade-inconet.eu/" TargetMode="Externa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ChangeArrowheads="1"/>
          </p:cNvSpPr>
          <p:nvPr/>
        </p:nvSpPr>
        <p:spPr bwMode="auto">
          <a:xfrm>
            <a:off x="77377" y="1534879"/>
            <a:ext cx="8989247" cy="2416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4" tIns="45712" rIns="91424" bIns="45712" anchor="ctr"/>
          <a:lstStyle/>
          <a:p>
            <a:pPr marL="358992" indent="-358992" algn="ctr" defTabSz="914179" eaLnBrk="0" hangingPunct="0">
              <a:lnSpc>
                <a:spcPct val="120000"/>
              </a:lnSpc>
              <a:spcBef>
                <a:spcPct val="5000"/>
              </a:spcBef>
              <a:spcAft>
                <a:spcPct val="50000"/>
              </a:spcAft>
            </a:pPr>
            <a:r>
              <a:rPr lang="en-GB" sz="1700" dirty="0">
                <a:solidFill>
                  <a:srgbClr val="EFE85F"/>
                </a:solidFill>
              </a:rPr>
              <a:t/>
            </a:r>
            <a:br>
              <a:rPr lang="en-GB" sz="1700" dirty="0">
                <a:solidFill>
                  <a:srgbClr val="EFE85F"/>
                </a:solidFill>
              </a:rPr>
            </a:br>
            <a:r>
              <a:rPr lang="en-GB" sz="1700" dirty="0">
                <a:solidFill>
                  <a:srgbClr val="EFE85F"/>
                </a:solidFill>
              </a:rPr>
              <a:t> </a:t>
            </a:r>
            <a:r>
              <a:rPr lang="en-GB" sz="4200" dirty="0" smtClean="0">
                <a:latin typeface="Tahoma" pitchFamily="34" charset="0"/>
                <a:cs typeface="Tahoma" pitchFamily="34" charset="0"/>
              </a:rPr>
              <a:t>EU research &amp; innovation</a:t>
            </a:r>
            <a:br>
              <a:rPr lang="en-GB" sz="4200" dirty="0" smtClean="0">
                <a:latin typeface="Tahoma" pitchFamily="34" charset="0"/>
                <a:cs typeface="Tahoma" pitchFamily="34" charset="0"/>
              </a:rPr>
            </a:br>
            <a:r>
              <a:rPr lang="en-GB" sz="4200" dirty="0" smtClean="0">
                <a:latin typeface="Tahoma" pitchFamily="34" charset="0"/>
                <a:cs typeface="Tahoma" pitchFamily="34" charset="0"/>
              </a:rPr>
              <a:t>c</a:t>
            </a:r>
            <a:r>
              <a:rPr lang="fr-BE" sz="4200" dirty="0" err="1" smtClean="0">
                <a:latin typeface="Tahoma" pitchFamily="34" charset="0"/>
                <a:cs typeface="Tahoma" pitchFamily="34" charset="0"/>
              </a:rPr>
              <a:t>ollaboration</a:t>
            </a:r>
            <a:r>
              <a:rPr lang="fr-BE" sz="42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fr-BE" sz="4200" dirty="0" err="1" smtClean="0">
                <a:latin typeface="Tahoma" pitchFamily="34" charset="0"/>
                <a:cs typeface="Tahoma" pitchFamily="34" charset="0"/>
              </a:rPr>
              <a:t>with</a:t>
            </a:r>
            <a:r>
              <a:rPr lang="fr-BE" sz="4200" dirty="0" smtClean="0">
                <a:latin typeface="Tahoma" pitchFamily="34" charset="0"/>
                <a:cs typeface="Tahoma" pitchFamily="34" charset="0"/>
              </a:rPr>
              <a:t> Sri Lanka</a:t>
            </a:r>
            <a:endParaRPr lang="en-GB" sz="42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77377" y="4509121"/>
            <a:ext cx="8989247" cy="1939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0147" tIns="40074" rIns="80147" bIns="40074"/>
          <a:lstStyle>
            <a:lvl1pPr defTabSz="51276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defTabSz="51276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defTabSz="51276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defTabSz="51276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defTabSz="51276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BE" sz="25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 </a:t>
            </a:r>
            <a:r>
              <a:rPr lang="fr-BE" sz="25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Delegation</a:t>
            </a:r>
            <a:r>
              <a:rPr lang="fr-BE" sz="25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 India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BE" sz="2500" b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Research &amp; Innovation </a:t>
            </a:r>
            <a:r>
              <a:rPr lang="fr-BE" sz="2500" b="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Section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GB" sz="2500" b="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BE" sz="2500" b="0" dirty="0" smtClean="0">
                <a:solidFill>
                  <a:srgbClr val="EFE85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Denis DAMBOIS, R&amp;I </a:t>
            </a:r>
            <a:r>
              <a:rPr lang="fr-BE" sz="2500" b="0" dirty="0" err="1" smtClean="0">
                <a:solidFill>
                  <a:srgbClr val="EFE85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Counsellor</a:t>
            </a:r>
            <a:endParaRPr lang="en-GB" sz="2500" b="0" dirty="0">
              <a:solidFill>
                <a:srgbClr val="EFE85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972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9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836712"/>
            <a:ext cx="8301062" cy="1371600"/>
          </a:xfrm>
        </p:spPr>
        <p:txBody>
          <a:bodyPr/>
          <a:lstStyle/>
          <a:p>
            <a:pPr algn="ctr"/>
            <a:r>
              <a:rPr lang="en-US" altLang="zh-CN" sz="3600" dirty="0">
                <a:solidFill>
                  <a:srgbClr val="950F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is </a:t>
            </a:r>
            <a:r>
              <a:rPr lang="en-US" altLang="zh-CN" sz="3600" dirty="0" smtClean="0">
                <a:solidFill>
                  <a:srgbClr val="950F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Horizon 2020?</a:t>
            </a:r>
            <a:endParaRPr lang="en-US" altLang="zh-CN" sz="3600" dirty="0">
              <a:solidFill>
                <a:srgbClr val="950F2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09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536" y="2205038"/>
            <a:ext cx="8352928" cy="4248298"/>
          </a:xfrm>
          <a:solidFill>
            <a:srgbClr val="FFFFFF"/>
          </a:solidFill>
          <a:ln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200"/>
              </a:spcAft>
              <a:buClr>
                <a:schemeClr val="accent1">
                  <a:lumMod val="50000"/>
                </a:schemeClr>
              </a:buClr>
            </a:pPr>
            <a:r>
              <a:rPr lang="en-US" altLang="zh-CN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 of the largest and most open R&amp;I </a:t>
            </a:r>
            <a:r>
              <a:rPr lang="en-US" altLang="zh-CN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programmes</a:t>
            </a:r>
            <a:r>
              <a:rPr lang="en-US" altLang="zh-CN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the world</a:t>
            </a:r>
          </a:p>
          <a:p>
            <a:pPr>
              <a:buClr>
                <a:schemeClr val="accent1">
                  <a:lumMod val="50000"/>
                </a:schemeClr>
              </a:buClr>
            </a:pPr>
            <a:r>
              <a:rPr lang="en-US" altLang="zh-CN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Funding </a:t>
            </a:r>
            <a:r>
              <a:rPr lang="en-US" altLang="zh-CN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</a:t>
            </a:r>
            <a:r>
              <a:rPr lang="en-US" altLang="zh-CN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research &amp; innovation:</a:t>
            </a:r>
            <a:endParaRPr lang="en-US" altLang="zh-CN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buClr>
                <a:schemeClr val="accent1">
                  <a:lumMod val="50000"/>
                </a:schemeClr>
              </a:buClr>
              <a:buFont typeface="Wingdings" pitchFamily="2" charset="2"/>
              <a:buChar char="Ø"/>
            </a:pPr>
            <a:r>
              <a:rPr lang="en-US" altLang="zh-CN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Collaborative projects </a:t>
            </a:r>
            <a:r>
              <a:rPr lang="en-US" altLang="zh-CN" sz="2200" b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</a:t>
            </a:r>
            <a:r>
              <a:rPr lang="en-US" altLang="zh-CN" sz="2200" b="0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applied research</a:t>
            </a:r>
            <a:endParaRPr lang="en-US" altLang="zh-CN" sz="2200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buClr>
                <a:schemeClr val="accent1">
                  <a:lumMod val="50000"/>
                </a:schemeClr>
              </a:buClr>
              <a:buFont typeface="Wingdings" pitchFamily="2" charset="2"/>
              <a:buChar char="Ø"/>
            </a:pPr>
            <a:r>
              <a:rPr lang="en-US" altLang="zh-CN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European Research Council</a:t>
            </a:r>
            <a:r>
              <a:rPr lang="en-US" altLang="zh-CN" sz="2200" b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grants for </a:t>
            </a:r>
            <a:r>
              <a:rPr lang="en-US" altLang="zh-CN" sz="2200" b="0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basic research</a:t>
            </a:r>
            <a:endParaRPr lang="en-US" altLang="zh-CN" sz="2200" b="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spcAft>
                <a:spcPts val="1200"/>
              </a:spcAft>
              <a:buClr>
                <a:schemeClr val="accent1">
                  <a:lumMod val="50000"/>
                </a:schemeClr>
              </a:buClr>
              <a:buFont typeface="Wingdings" pitchFamily="2" charset="2"/>
              <a:buChar char="Ø"/>
            </a:pPr>
            <a:r>
              <a:rPr lang="en-US" altLang="zh-CN" sz="2200" b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Fellowships supporting the </a:t>
            </a:r>
            <a:r>
              <a:rPr lang="en-US" altLang="zh-CN" sz="2200" b="0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mobility</a:t>
            </a:r>
            <a:r>
              <a:rPr lang="en-US" altLang="zh-CN" sz="2200" b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of researchers</a:t>
            </a:r>
            <a:br>
              <a:rPr lang="en-US" altLang="zh-CN" sz="2200" b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zh-CN" sz="2200" b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("</a:t>
            </a:r>
            <a:r>
              <a:rPr lang="en-US" altLang="zh-CN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Marie </a:t>
            </a:r>
            <a:r>
              <a:rPr lang="en-US" altLang="zh-CN" sz="2200" dirty="0" err="1" smtClean="0"/>
              <a:t>Skłodowska</a:t>
            </a:r>
            <a:r>
              <a:rPr lang="en-US" altLang="zh-CN" sz="2200" dirty="0" smtClean="0"/>
              <a:t>-Curie A</a:t>
            </a:r>
            <a:r>
              <a:rPr lang="en-US" altLang="zh-CN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ctions</a:t>
            </a:r>
            <a:r>
              <a:rPr lang="en-US" altLang="zh-CN" sz="2200" b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")</a:t>
            </a:r>
            <a:endParaRPr lang="en-US" altLang="zh-CN" sz="2200" b="0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Clr>
                <a:schemeClr val="accent1">
                  <a:lumMod val="50000"/>
                </a:schemeClr>
              </a:buClr>
            </a:pPr>
            <a:r>
              <a:rPr lang="en-US" altLang="zh-CN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Funding available for Sri Lanka partners</a:t>
            </a:r>
            <a:br>
              <a:rPr lang="en-US" altLang="zh-CN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zh-CN" sz="2000" b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(selective funding for emerging countries in collaborative projects)</a:t>
            </a:r>
            <a:endParaRPr lang="en-US" altLang="zh-CN" sz="2000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Tx/>
              <a:buNone/>
            </a:pPr>
            <a:endParaRPr lang="zh-CN" altLang="en-US" sz="2000" dirty="0">
              <a:latin typeface="Tahoma" panose="020B0604030504040204" pitchFamily="34" charset="0"/>
              <a:ea typeface="宋体" pitchFamily="2" charset="-122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2751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9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09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09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9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09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09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9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09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09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9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09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09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9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09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09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9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09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09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3"/>
          <p:cNvSpPr>
            <a:spLocks noGrp="1"/>
          </p:cNvSpPr>
          <p:nvPr>
            <p:ph type="title"/>
          </p:nvPr>
        </p:nvSpPr>
        <p:spPr bwMode="auto">
          <a:xfrm>
            <a:off x="457200" y="549275"/>
            <a:ext cx="8229600" cy="86836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GB" dirty="0" smtClean="0">
                <a:solidFill>
                  <a:schemeClr val="accent3"/>
                </a:solidFill>
              </a:rPr>
              <a:t>Three priorities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>
          <a:xfrm>
            <a:off x="3563938" y="1844675"/>
            <a:ext cx="2016125" cy="1584325"/>
          </a:xfrm>
        </p:spPr>
        <p:txBody>
          <a:bodyPr/>
          <a:lstStyle/>
          <a:p>
            <a:pPr>
              <a:buNone/>
              <a:defRPr/>
            </a:pPr>
            <a:r>
              <a:rPr lang="en-GB" dirty="0" smtClean="0"/>
              <a:t>Excellent science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2555875" y="3644900"/>
            <a:ext cx="2000250" cy="1584325"/>
          </a:xfrm>
        </p:spPr>
        <p:txBody>
          <a:bodyPr/>
          <a:lstStyle/>
          <a:p>
            <a:pPr>
              <a:buNone/>
              <a:defRPr/>
            </a:pPr>
            <a:r>
              <a:rPr lang="en-GB" dirty="0" smtClean="0"/>
              <a:t>Industrial leadership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4643438" y="3644900"/>
            <a:ext cx="1933575" cy="1584325"/>
          </a:xfrm>
        </p:spPr>
        <p:txBody>
          <a:bodyPr/>
          <a:lstStyle/>
          <a:p>
            <a:pPr>
              <a:buNone/>
              <a:defRPr/>
            </a:pPr>
            <a:r>
              <a:rPr lang="en-GB" dirty="0" smtClean="0"/>
              <a:t>Societal challenges</a:t>
            </a:r>
            <a:endParaRPr lang="en-GB" dirty="0"/>
          </a:p>
        </p:txBody>
      </p:sp>
      <p:sp>
        <p:nvSpPr>
          <p:cNvPr id="5" name="Rounded Rectangle 4"/>
          <p:cNvSpPr/>
          <p:nvPr/>
        </p:nvSpPr>
        <p:spPr bwMode="auto">
          <a:xfrm>
            <a:off x="3491880" y="3212976"/>
            <a:ext cx="2088232" cy="648072"/>
          </a:xfrm>
          <a:prstGeom prst="round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BE" sz="28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&gt; 70 </a:t>
            </a:r>
            <a:r>
              <a:rPr kumimoji="0" lang="fr-BE" sz="2800" b="1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bn</a:t>
            </a:r>
            <a:r>
              <a:rPr kumimoji="0" lang="fr-BE" sz="28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€</a:t>
            </a:r>
            <a:endParaRPr kumimoji="0" lang="en-GB" sz="60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5180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build="p"/>
      <p:bldP spid="4" grpId="0" build="p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3"/>
          <p:cNvSpPr>
            <a:spLocks noGrp="1"/>
          </p:cNvSpPr>
          <p:nvPr>
            <p:ph type="title"/>
          </p:nvPr>
        </p:nvSpPr>
        <p:spPr bwMode="auto">
          <a:xfrm>
            <a:off x="467544" y="1268760"/>
            <a:ext cx="8229600" cy="122840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en-US" dirty="0" smtClean="0">
                <a:solidFill>
                  <a:srgbClr val="00B0F0"/>
                </a:solidFill>
              </a:rPr>
              <a:t>Priority 1 </a:t>
            </a:r>
            <a:r>
              <a:rPr lang="en-GB" altLang="en-US" dirty="0" smtClean="0"/>
              <a:t/>
            </a:r>
            <a:br>
              <a:rPr lang="en-GB" altLang="en-US" dirty="0" smtClean="0"/>
            </a:br>
            <a:r>
              <a:rPr lang="en-GB" altLang="en-US" dirty="0" smtClean="0"/>
              <a:t>Excellent science</a:t>
            </a:r>
          </a:p>
        </p:txBody>
      </p:sp>
      <p:sp>
        <p:nvSpPr>
          <p:cNvPr id="19459" name="Content Placeholder 4"/>
          <p:cNvSpPr>
            <a:spLocks noGrp="1"/>
          </p:cNvSpPr>
          <p:nvPr>
            <p:ph idx="1"/>
          </p:nvPr>
        </p:nvSpPr>
        <p:spPr bwMode="auto">
          <a:xfrm>
            <a:off x="457200" y="2573759"/>
            <a:ext cx="8229600" cy="373556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None/>
            </a:pPr>
            <a:r>
              <a:rPr lang="en-GB" altLang="en-US" dirty="0" smtClean="0"/>
              <a:t>Why:</a:t>
            </a:r>
          </a:p>
          <a:p>
            <a:pPr marL="255588" lvl="1" indent="-255588" eaLnBrk="1" hangingPunct="1">
              <a:spcAft>
                <a:spcPts val="1200"/>
              </a:spcAft>
              <a:buClr>
                <a:srgbClr val="00B0F0"/>
              </a:buClr>
              <a:buFont typeface="Arial" charset="0"/>
              <a:buChar char="•"/>
            </a:pPr>
            <a:r>
              <a:rPr lang="en-GB" altLang="en-US" dirty="0" smtClean="0"/>
              <a:t>World class science is the foundation of tomorrow’s technologies, jobs and wellbeing</a:t>
            </a:r>
          </a:p>
          <a:p>
            <a:pPr marL="255588" lvl="1" indent="-255588" eaLnBrk="1" hangingPunct="1">
              <a:spcAft>
                <a:spcPts val="1200"/>
              </a:spcAft>
              <a:buClr>
                <a:srgbClr val="00B0F0"/>
              </a:buClr>
              <a:buFont typeface="Arial" charset="0"/>
              <a:buChar char="•"/>
            </a:pPr>
            <a:r>
              <a:rPr lang="en-GB" altLang="en-US" dirty="0" smtClean="0"/>
              <a:t>Europe needs to develop, attract and retain research talent</a:t>
            </a:r>
          </a:p>
          <a:p>
            <a:pPr marL="255588" lvl="1" indent="-255588" eaLnBrk="1" hangingPunct="1">
              <a:spcAft>
                <a:spcPts val="1200"/>
              </a:spcAft>
              <a:buClr>
                <a:srgbClr val="00B0F0"/>
              </a:buClr>
              <a:buFont typeface="Arial" charset="0"/>
              <a:buChar char="•"/>
            </a:pPr>
            <a:r>
              <a:rPr lang="en-GB" altLang="en-US" dirty="0" smtClean="0"/>
              <a:t>Researchers need access to the best infrastructures</a:t>
            </a:r>
          </a:p>
        </p:txBody>
      </p:sp>
    </p:spTree>
    <p:extLst>
      <p:ext uri="{BB962C8B-B14F-4D97-AF65-F5344CB8AC3E}">
        <p14:creationId xmlns:p14="http://schemas.microsoft.com/office/powerpoint/2010/main" val="522477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oup 13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3783794"/>
              </p:ext>
            </p:extLst>
          </p:nvPr>
        </p:nvGraphicFramePr>
        <p:xfrm>
          <a:off x="539750" y="2454620"/>
          <a:ext cx="7993063" cy="3422652"/>
        </p:xfrm>
        <a:graphic>
          <a:graphicData uri="http://schemas.openxmlformats.org/drawingml/2006/table">
            <a:tbl>
              <a:tblPr/>
              <a:tblGrid>
                <a:gridCol w="6687688"/>
                <a:gridCol w="1305375"/>
              </a:tblGrid>
              <a:tr h="774562">
                <a:tc>
                  <a:txBody>
                    <a:bodyPr/>
                    <a:lstStyle/>
                    <a:p>
                      <a:pPr marL="36000" marR="0" lvl="0" indent="0" algn="l" defTabSz="5127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Verdana" pitchFamily="32" charset="0"/>
                        </a:rPr>
                        <a:t>European Research Council (ERC)</a:t>
                      </a:r>
                    </a:p>
                    <a:p>
                      <a:pPr marL="36000" marR="0" lvl="0" indent="0" algn="l" defTabSz="5127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Verdana" pitchFamily="32" charset="0"/>
                        </a:rPr>
                        <a:t>Frontier research by the best individual teams</a:t>
                      </a:r>
                    </a:p>
                  </a:txBody>
                  <a:tcPr marL="100019" marR="100019" marT="52001" marB="52001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127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endParaRPr kumimoji="0" 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Verdana" pitchFamily="32" charset="0"/>
                      </a:endParaRPr>
                    </a:p>
                    <a:p>
                      <a:pPr marL="0" marR="0" lvl="0" indent="0" algn="ctr" defTabSz="5127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Verdana" pitchFamily="32" charset="0"/>
                        </a:rPr>
                        <a:t>13 095</a:t>
                      </a:r>
                    </a:p>
                  </a:txBody>
                  <a:tcPr marL="100019" marR="100019" marT="52001" marB="52001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79361">
                <a:tc>
                  <a:txBody>
                    <a:bodyPr/>
                    <a:lstStyle/>
                    <a:p>
                      <a:pPr marL="36000" marR="0" lvl="0" indent="0" algn="l" defTabSz="5127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Verdana" pitchFamily="32" charset="0"/>
                        </a:rPr>
                        <a:t>Future and Emerging Technologies (FETs)</a:t>
                      </a:r>
                    </a:p>
                    <a:p>
                      <a:pPr marL="36000" marR="0" lvl="0" indent="0" algn="l" defTabSz="5127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Verdana" pitchFamily="32" charset="0"/>
                        </a:rPr>
                        <a:t>Collaborative research to open new fields of innovation (risky, non-conventional, etc.)</a:t>
                      </a:r>
                    </a:p>
                  </a:txBody>
                  <a:tcPr marL="100019" marR="100019" marT="52001" marB="52001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127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endParaRPr kumimoji="0" 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Verdana" pitchFamily="32" charset="0"/>
                      </a:endParaRPr>
                    </a:p>
                    <a:p>
                      <a:pPr marL="0" marR="0" lvl="0" indent="0" algn="ctr" defTabSz="5127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Verdana" pitchFamily="32" charset="0"/>
                        </a:rPr>
                        <a:t>2 696</a:t>
                      </a:r>
                    </a:p>
                  </a:txBody>
                  <a:tcPr marL="100019" marR="100019" marT="52001" marB="52001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6828">
                <a:tc>
                  <a:txBody>
                    <a:bodyPr/>
                    <a:lstStyle/>
                    <a:p>
                      <a:pPr marL="36000" marR="0" lvl="0" indent="0" algn="l" defTabSz="5127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Verdana" pitchFamily="32" charset="0"/>
                        </a:rPr>
                        <a:t>Marie </a:t>
                      </a:r>
                      <a:r>
                        <a:rPr kumimoji="0" lang="en-GB" sz="20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Verdana" pitchFamily="32" charset="0"/>
                        </a:rPr>
                        <a:t>Skłodowska</a:t>
                      </a:r>
                      <a:r>
                        <a:rPr kumimoji="0" lang="en-GB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Verdana" pitchFamily="32" charset="0"/>
                        </a:rPr>
                        <a:t>-Curie actions (MSCA)</a:t>
                      </a:r>
                    </a:p>
                    <a:p>
                      <a:pPr marL="36000" marR="0" lvl="0" indent="0" algn="l" defTabSz="5127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Verdana" pitchFamily="32" charset="0"/>
                        </a:rPr>
                        <a:t>Opportunities for training and career development</a:t>
                      </a:r>
                    </a:p>
                  </a:txBody>
                  <a:tcPr marL="100019" marR="100019" marT="52001" marB="52001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127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endParaRPr kumimoji="0" 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Verdana" pitchFamily="32" charset="0"/>
                      </a:endParaRPr>
                    </a:p>
                    <a:p>
                      <a:pPr marL="0" marR="0" lvl="0" indent="0" algn="ctr" defTabSz="5127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Verdana" pitchFamily="32" charset="0"/>
                        </a:rPr>
                        <a:t>6 162</a:t>
                      </a:r>
                    </a:p>
                  </a:txBody>
                  <a:tcPr marL="100019" marR="100019" marT="52001" marB="52001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1900">
                <a:tc>
                  <a:txBody>
                    <a:bodyPr/>
                    <a:lstStyle/>
                    <a:p>
                      <a:pPr marL="36000" marR="0" lvl="0" indent="0" algn="l" defTabSz="5127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Verdana" pitchFamily="32" charset="0"/>
                        </a:rPr>
                        <a:t>Research infrastructures</a:t>
                      </a:r>
                      <a:r>
                        <a:rPr kumimoji="0" lang="en-GB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Verdana" pitchFamily="32" charset="0"/>
                        </a:rPr>
                        <a:t> </a:t>
                      </a:r>
                      <a:r>
                        <a:rPr kumimoji="0" lang="en-GB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Verdana" pitchFamily="32" charset="0"/>
                        </a:rPr>
                        <a:t>(including e-infrastructure)</a:t>
                      </a:r>
                    </a:p>
                    <a:p>
                      <a:pPr marL="36000" marR="0" lvl="0" indent="0" algn="l" defTabSz="5127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Verdana" pitchFamily="32" charset="0"/>
                        </a:rPr>
                        <a:t>Ensuring access to world-class facilities</a:t>
                      </a:r>
                    </a:p>
                  </a:txBody>
                  <a:tcPr marL="100019" marR="100019" marT="52001" marB="52001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127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endParaRPr kumimoji="0" 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Verdana" pitchFamily="32" charset="0"/>
                      </a:endParaRPr>
                    </a:p>
                    <a:p>
                      <a:pPr marL="0" marR="0" lvl="0" indent="0" algn="ctr" defTabSz="5127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Verdana" pitchFamily="32" charset="0"/>
                        </a:rPr>
                        <a:t>2 488</a:t>
                      </a:r>
                    </a:p>
                  </a:txBody>
                  <a:tcPr marL="100019" marR="100019" marT="52001" marB="52001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Titre 1"/>
          <p:cNvSpPr txBox="1">
            <a:spLocks/>
          </p:cNvSpPr>
          <p:nvPr/>
        </p:nvSpPr>
        <p:spPr>
          <a:xfrm>
            <a:off x="457200" y="1412776"/>
            <a:ext cx="8229600" cy="576064"/>
          </a:xfrm>
          <a:prstGeom prst="rect">
            <a:avLst/>
          </a:prstGeom>
        </p:spPr>
        <p:txBody>
          <a:bodyPr lIns="80147" tIns="40074" rIns="80147" bIns="40074"/>
          <a:lstStyle>
            <a:lvl1pPr algn="l" defTabSz="44943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300" b="1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algn="l" defTabSz="44943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005FA9"/>
                </a:solidFill>
                <a:latin typeface="Arial" charset="0"/>
              </a:defRPr>
            </a:lvl2pPr>
            <a:lvl3pPr algn="l" defTabSz="44943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005FA9"/>
                </a:solidFill>
                <a:latin typeface="Arial" charset="0"/>
              </a:defRPr>
            </a:lvl3pPr>
            <a:lvl4pPr algn="l" defTabSz="44943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005FA9"/>
                </a:solidFill>
                <a:latin typeface="Arial" charset="0"/>
              </a:defRPr>
            </a:lvl4pPr>
            <a:lvl5pPr algn="l" defTabSz="44943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005FA9"/>
                </a:solidFill>
                <a:latin typeface="Arial" charset="0"/>
              </a:defRPr>
            </a:lvl5pPr>
            <a:lvl6pPr marL="2457290" indent="-228197" algn="l" defTabSz="44943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005FA9"/>
                </a:solidFill>
                <a:latin typeface="Arial" charset="0"/>
              </a:defRPr>
            </a:lvl6pPr>
            <a:lvl7pPr marL="2858025" indent="-228197" algn="l" defTabSz="44943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005FA9"/>
                </a:solidFill>
                <a:latin typeface="Arial" charset="0"/>
              </a:defRPr>
            </a:lvl7pPr>
            <a:lvl8pPr marL="3258761" indent="-228197" algn="l" defTabSz="44943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005FA9"/>
                </a:solidFill>
                <a:latin typeface="Arial" charset="0"/>
              </a:defRPr>
            </a:lvl8pPr>
            <a:lvl9pPr marL="3659497" indent="-228197" algn="l" defTabSz="44943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005FA9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GB" kern="0" dirty="0" smtClean="0"/>
              <a:t>Funding </a:t>
            </a:r>
            <a:r>
              <a:rPr lang="en-GB" b="0" kern="0" dirty="0" smtClean="0"/>
              <a:t>(€ million, </a:t>
            </a:r>
            <a:r>
              <a:rPr lang="en-GB" b="0" kern="0" dirty="0"/>
              <a:t>2014-2020</a:t>
            </a:r>
            <a:r>
              <a:rPr lang="en-GB" b="0" kern="0" dirty="0" smtClean="0"/>
              <a:t>)*</a:t>
            </a:r>
            <a:endParaRPr lang="en-GB" b="0" kern="0" dirty="0"/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684213" y="6020519"/>
            <a:ext cx="8002587" cy="504825"/>
          </a:xfrm>
          <a:prstGeom prst="rect">
            <a:avLst/>
          </a:prstGeom>
        </p:spPr>
        <p:txBody>
          <a:bodyPr lIns="80147" tIns="40074" rIns="80147" bIns="40074"/>
          <a:lstStyle>
            <a:lvl1pPr marL="0" indent="0" algn="l" defTabSz="449437" rtl="0" eaLnBrk="1" fontAlgn="base" hangingPunct="1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0" indent="0" algn="l" defTabSz="449437" rtl="0" eaLnBrk="1" fontAlgn="base" hangingPunct="1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80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2376" indent="-228197" algn="l" defTabSz="449437" rtl="0" eaLnBrk="1" fontAlgn="base" hangingPunct="1">
              <a:spcBef>
                <a:spcPts val="60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chemeClr val="bg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160" indent="-228197" algn="l" defTabSz="449437" rtl="0" eaLnBrk="1" fontAlgn="base" hangingPunct="1">
              <a:spcBef>
                <a:spcPts val="504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chemeClr val="bg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6554" indent="-228197" algn="l" defTabSz="449437" rtl="0" eaLnBrk="1" fontAlgn="base" hangingPunct="1">
              <a:spcBef>
                <a:spcPts val="504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457290" indent="-228197" algn="l" defTabSz="449437" rtl="0" eaLnBrk="1" fontAlgn="base" hangingPunct="1">
              <a:spcBef>
                <a:spcPts val="504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</a:defRPr>
            </a:lvl6pPr>
            <a:lvl7pPr marL="2858025" indent="-228197" algn="l" defTabSz="449437" rtl="0" eaLnBrk="1" fontAlgn="base" hangingPunct="1">
              <a:spcBef>
                <a:spcPts val="504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</a:defRPr>
            </a:lvl7pPr>
            <a:lvl8pPr marL="3258761" indent="-228197" algn="l" defTabSz="449437" rtl="0" eaLnBrk="1" fontAlgn="base" hangingPunct="1">
              <a:spcBef>
                <a:spcPts val="504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</a:defRPr>
            </a:lvl8pPr>
            <a:lvl9pPr marL="3659497" indent="-228197" algn="l" defTabSz="449437" rtl="0" eaLnBrk="1" fontAlgn="base" hangingPunct="1">
              <a:spcBef>
                <a:spcPts val="504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</a:defRPr>
            </a:lvl9pPr>
          </a:lstStyle>
          <a:p>
            <a:pPr marL="108000" indent="-108000">
              <a:spcBef>
                <a:spcPts val="600"/>
              </a:spcBef>
              <a:spcAft>
                <a:spcPts val="600"/>
              </a:spcAft>
              <a:buClr>
                <a:schemeClr val="bg1">
                  <a:lumMod val="50000"/>
                </a:schemeClr>
              </a:buClr>
              <a:buSzPct val="95000"/>
              <a:buFont typeface="Verdana" pitchFamily="34" charset="0"/>
              <a:buChar char="⃰"/>
              <a:defRPr/>
            </a:pPr>
            <a:r>
              <a:rPr lang="en-GB" sz="1400" kern="0" dirty="0" smtClean="0">
                <a:solidFill>
                  <a:schemeClr val="bg1">
                    <a:lumMod val="50000"/>
                  </a:schemeClr>
                </a:solidFill>
              </a:rPr>
              <a:t>All </a:t>
            </a:r>
            <a:r>
              <a:rPr lang="en-GB" sz="1400" kern="0" dirty="0">
                <a:solidFill>
                  <a:schemeClr val="bg1">
                    <a:lumMod val="50000"/>
                  </a:schemeClr>
                </a:solidFill>
              </a:rPr>
              <a:t>funding figures in this presentation are subject to the pending Multiannual Financial Framework Regulation by the EP and the Council</a:t>
            </a:r>
          </a:p>
        </p:txBody>
      </p:sp>
    </p:spTree>
    <p:extLst>
      <p:ext uri="{BB962C8B-B14F-4D97-AF65-F5344CB8AC3E}">
        <p14:creationId xmlns:p14="http://schemas.microsoft.com/office/powerpoint/2010/main" val="972004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3"/>
          <p:cNvSpPr>
            <a:spLocks noGrp="1"/>
          </p:cNvSpPr>
          <p:nvPr>
            <p:ph type="title"/>
          </p:nvPr>
        </p:nvSpPr>
        <p:spPr bwMode="auto">
          <a:xfrm>
            <a:off x="457200" y="1269355"/>
            <a:ext cx="8229600" cy="115153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en-US" dirty="0" smtClean="0">
                <a:solidFill>
                  <a:srgbClr val="00B0F0"/>
                </a:solidFill>
              </a:rPr>
              <a:t>Priority 2 </a:t>
            </a:r>
            <a:r>
              <a:rPr lang="en-GB" altLang="en-US" dirty="0" smtClean="0"/>
              <a:t/>
            </a:r>
            <a:br>
              <a:rPr lang="en-GB" altLang="en-US" dirty="0" smtClean="0"/>
            </a:br>
            <a:r>
              <a:rPr lang="en-GB" altLang="en-US" dirty="0" smtClean="0"/>
              <a:t>Industrial leadership</a:t>
            </a:r>
          </a:p>
        </p:txBody>
      </p:sp>
      <p:sp>
        <p:nvSpPr>
          <p:cNvPr id="21507" name="Content Placeholder 4"/>
          <p:cNvSpPr>
            <a:spLocks noGrp="1"/>
          </p:cNvSpPr>
          <p:nvPr>
            <p:ph idx="1"/>
          </p:nvPr>
        </p:nvSpPr>
        <p:spPr bwMode="auto">
          <a:xfrm>
            <a:off x="395536" y="2636912"/>
            <a:ext cx="8352928" cy="374441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None/>
            </a:pPr>
            <a:r>
              <a:rPr lang="en-GB" altLang="en-US" sz="2400" dirty="0" smtClean="0"/>
              <a:t>Why:</a:t>
            </a:r>
          </a:p>
          <a:p>
            <a:pPr marL="255588" lvl="1" indent="-255588" eaLnBrk="1" hangingPunct="1">
              <a:spcAft>
                <a:spcPts val="1200"/>
              </a:spcAft>
              <a:buClr>
                <a:srgbClr val="00B0F0"/>
              </a:buClr>
              <a:buFont typeface="Arial" charset="0"/>
              <a:buChar char="•"/>
            </a:pPr>
            <a:r>
              <a:rPr lang="en-GB" altLang="en-US" dirty="0" smtClean="0"/>
              <a:t>Strategic investments in key technologies</a:t>
            </a:r>
            <a:br>
              <a:rPr lang="en-GB" altLang="en-US" dirty="0" smtClean="0"/>
            </a:br>
            <a:r>
              <a:rPr lang="en-GB" altLang="en-US" b="0" dirty="0" smtClean="0"/>
              <a:t>(e.g. advanced manufacturing, micro-electronics)</a:t>
            </a:r>
            <a:r>
              <a:rPr lang="en-GB" altLang="en-US" dirty="0" smtClean="0"/>
              <a:t> underpin innovation </a:t>
            </a:r>
            <a:r>
              <a:rPr lang="en-GB" altLang="en-US" b="0" dirty="0" smtClean="0"/>
              <a:t>across existing and emerging sectors</a:t>
            </a:r>
          </a:p>
          <a:p>
            <a:pPr marL="255588" lvl="1" indent="-255588" eaLnBrk="1" hangingPunct="1">
              <a:spcAft>
                <a:spcPts val="1200"/>
              </a:spcAft>
              <a:buClr>
                <a:srgbClr val="00B0F0"/>
              </a:buClr>
              <a:buFont typeface="Arial" charset="0"/>
              <a:buChar char="•"/>
            </a:pPr>
            <a:r>
              <a:rPr lang="en-GB" altLang="en-US" dirty="0" smtClean="0"/>
              <a:t>More </a:t>
            </a:r>
            <a:r>
              <a:rPr lang="en-GB" altLang="en-US" dirty="0"/>
              <a:t>private investment </a:t>
            </a:r>
            <a:r>
              <a:rPr lang="en-GB" altLang="en-US" b="0" dirty="0" smtClean="0"/>
              <a:t>needs to be attracted in R&amp;I</a:t>
            </a:r>
          </a:p>
          <a:p>
            <a:pPr marL="255588" lvl="1" indent="-255588" eaLnBrk="1" hangingPunct="1">
              <a:spcAft>
                <a:spcPts val="1200"/>
              </a:spcAft>
              <a:buClr>
                <a:srgbClr val="00B0F0"/>
              </a:buClr>
              <a:buFont typeface="Arial" charset="0"/>
              <a:buChar char="•"/>
            </a:pPr>
            <a:r>
              <a:rPr lang="en-GB" altLang="en-US" dirty="0" smtClean="0"/>
              <a:t>More innovative SMEs are needed</a:t>
            </a:r>
            <a:br>
              <a:rPr lang="en-GB" altLang="en-US" dirty="0" smtClean="0"/>
            </a:br>
            <a:r>
              <a:rPr lang="en-GB" altLang="en-US" b="0" dirty="0" smtClean="0"/>
              <a:t>to create growth and jobs</a:t>
            </a:r>
          </a:p>
        </p:txBody>
      </p:sp>
    </p:spTree>
    <p:extLst>
      <p:ext uri="{BB962C8B-B14F-4D97-AF65-F5344CB8AC3E}">
        <p14:creationId xmlns:p14="http://schemas.microsoft.com/office/powerpoint/2010/main" val="4048239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oup 13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9267445"/>
              </p:ext>
            </p:extLst>
          </p:nvPr>
        </p:nvGraphicFramePr>
        <p:xfrm>
          <a:off x="539750" y="2399818"/>
          <a:ext cx="7993063" cy="3981510"/>
        </p:xfrm>
        <a:graphic>
          <a:graphicData uri="http://schemas.openxmlformats.org/drawingml/2006/table">
            <a:tbl>
              <a:tblPr/>
              <a:tblGrid>
                <a:gridCol w="5439685"/>
                <a:gridCol w="2553378"/>
              </a:tblGrid>
              <a:tr h="1384045">
                <a:tc>
                  <a:txBody>
                    <a:bodyPr/>
                    <a:lstStyle/>
                    <a:p>
                      <a:pPr marL="36000" marR="0" lvl="0" indent="0" algn="l" defTabSz="5127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Verdana" pitchFamily="32" charset="0"/>
                        </a:rPr>
                        <a:t>Leadership in enabling and industrial technologies (LEITs)</a:t>
                      </a:r>
                    </a:p>
                    <a:p>
                      <a:pPr marL="36000" marR="0" lvl="0" indent="0" algn="l" defTabSz="5127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Verdana" pitchFamily="32" charset="0"/>
                        </a:rPr>
                        <a:t>(ICT, nanotechnologies, materials, biotechnology, manufacturing, space)</a:t>
                      </a:r>
                    </a:p>
                  </a:txBody>
                  <a:tcPr marL="100019" marR="100019" marT="51953" marB="51953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127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endParaRPr kumimoji="0" 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Verdana" pitchFamily="32" charset="0"/>
                      </a:endParaRPr>
                    </a:p>
                    <a:p>
                      <a:pPr marL="0" marR="0" lvl="0" indent="0" algn="ctr" defTabSz="5127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Verdana" pitchFamily="32" charset="0"/>
                        </a:rPr>
                        <a:t>13 557</a:t>
                      </a:r>
                    </a:p>
                  </a:txBody>
                  <a:tcPr marL="100019" marR="100019" marT="51953" marB="51953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43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79250">
                <a:tc>
                  <a:txBody>
                    <a:bodyPr/>
                    <a:lstStyle/>
                    <a:p>
                      <a:pPr marL="36000" marR="0" lvl="0" indent="0" algn="l" defTabSz="5127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Verdana" pitchFamily="32" charset="0"/>
                        </a:rPr>
                        <a:t>Access to risk finance</a:t>
                      </a:r>
                    </a:p>
                    <a:p>
                      <a:pPr marL="36000" marR="0" lvl="0" indent="0" algn="l" defTabSz="5127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Verdana" pitchFamily="32" charset="0"/>
                        </a:rPr>
                        <a:t>Leveraging private finance and venture capital for research and innovation</a:t>
                      </a:r>
                    </a:p>
                  </a:txBody>
                  <a:tcPr marL="100019" marR="100019" marT="51953" marB="51953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127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endParaRPr kumimoji="0" 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Verdana" pitchFamily="32" charset="0"/>
                      </a:endParaRPr>
                    </a:p>
                    <a:p>
                      <a:pPr marL="0" marR="0" lvl="0" indent="0" algn="ctr" defTabSz="5127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Verdana" pitchFamily="32" charset="0"/>
                        </a:rPr>
                        <a:t>2 842</a:t>
                      </a:r>
                    </a:p>
                  </a:txBody>
                  <a:tcPr marL="100019" marR="100019" marT="51953" marB="51953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43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43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18155">
                <a:tc>
                  <a:txBody>
                    <a:bodyPr/>
                    <a:lstStyle/>
                    <a:p>
                      <a:pPr marL="36000" marR="0" lvl="0" indent="0" algn="l" defTabSz="5127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Verdana" pitchFamily="32" charset="0"/>
                        </a:rPr>
                        <a:t>Innovation in SMEs</a:t>
                      </a:r>
                    </a:p>
                    <a:p>
                      <a:pPr marL="36000" marR="0" lvl="0" indent="0" algn="l" defTabSz="5127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Verdana" pitchFamily="32" charset="0"/>
                        </a:rPr>
                        <a:t>Fostering all forms of innovation in all types of SMEs</a:t>
                      </a:r>
                    </a:p>
                  </a:txBody>
                  <a:tcPr marL="100019" marR="100019" marT="51953" marB="51953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127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Verdana" pitchFamily="32" charset="0"/>
                        </a:rPr>
                        <a:t>616 </a:t>
                      </a: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Verdana" pitchFamily="32" charset="0"/>
                        </a:rPr>
                        <a:t>+ complemented by expected 20% of budget of societal challenges + LEITs and </a:t>
                      </a:r>
                    </a:p>
                    <a:p>
                      <a:pPr marL="0" marR="0" lvl="0" indent="0" algn="ctr" defTabSz="5127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Verdana" pitchFamily="32" charset="0"/>
                        </a:rPr>
                        <a:t>'Access to risk finance' </a:t>
                      </a: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Verdana" pitchFamily="32" charset="0"/>
                        </a:rPr>
                        <a:t>with strong SME focus </a:t>
                      </a:r>
                      <a:endParaRPr kumimoji="0" lang="en-GB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Verdana" pitchFamily="32" charset="0"/>
                      </a:endParaRPr>
                    </a:p>
                  </a:txBody>
                  <a:tcPr marL="100019" marR="100019" marT="51953" marB="51953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43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Titre 1"/>
          <p:cNvSpPr txBox="1">
            <a:spLocks/>
          </p:cNvSpPr>
          <p:nvPr/>
        </p:nvSpPr>
        <p:spPr>
          <a:xfrm>
            <a:off x="458153" y="1340768"/>
            <a:ext cx="8229600" cy="576064"/>
          </a:xfrm>
          <a:prstGeom prst="rect">
            <a:avLst/>
          </a:prstGeom>
        </p:spPr>
        <p:txBody>
          <a:bodyPr lIns="80147" tIns="40074" rIns="80147" bIns="40074"/>
          <a:lstStyle>
            <a:lvl1pPr algn="l" defTabSz="44943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300" b="1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algn="l" defTabSz="44943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005FA9"/>
                </a:solidFill>
                <a:latin typeface="Arial" charset="0"/>
              </a:defRPr>
            </a:lvl2pPr>
            <a:lvl3pPr algn="l" defTabSz="44943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005FA9"/>
                </a:solidFill>
                <a:latin typeface="Arial" charset="0"/>
              </a:defRPr>
            </a:lvl3pPr>
            <a:lvl4pPr algn="l" defTabSz="44943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005FA9"/>
                </a:solidFill>
                <a:latin typeface="Arial" charset="0"/>
              </a:defRPr>
            </a:lvl4pPr>
            <a:lvl5pPr algn="l" defTabSz="44943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005FA9"/>
                </a:solidFill>
                <a:latin typeface="Arial" charset="0"/>
              </a:defRPr>
            </a:lvl5pPr>
            <a:lvl6pPr marL="2457290" indent="-228197" algn="l" defTabSz="44943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005FA9"/>
                </a:solidFill>
                <a:latin typeface="Arial" charset="0"/>
              </a:defRPr>
            </a:lvl6pPr>
            <a:lvl7pPr marL="2858025" indent="-228197" algn="l" defTabSz="44943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005FA9"/>
                </a:solidFill>
                <a:latin typeface="Arial" charset="0"/>
              </a:defRPr>
            </a:lvl7pPr>
            <a:lvl8pPr marL="3258761" indent="-228197" algn="l" defTabSz="44943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005FA9"/>
                </a:solidFill>
                <a:latin typeface="Arial" charset="0"/>
              </a:defRPr>
            </a:lvl8pPr>
            <a:lvl9pPr marL="3659497" indent="-228197" algn="l" defTabSz="44943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005FA9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GB" kern="0" dirty="0" smtClean="0"/>
              <a:t>Funding </a:t>
            </a:r>
            <a:r>
              <a:rPr lang="en-GB" b="0" kern="0" dirty="0" smtClean="0"/>
              <a:t>(</a:t>
            </a:r>
            <a:r>
              <a:rPr lang="en-GB" b="0" kern="0" dirty="0"/>
              <a:t>€ million</a:t>
            </a:r>
            <a:r>
              <a:rPr lang="en-GB" b="0" kern="0" dirty="0" smtClean="0"/>
              <a:t>, </a:t>
            </a:r>
            <a:r>
              <a:rPr lang="en-GB" b="0" kern="0" dirty="0"/>
              <a:t>2014-2020</a:t>
            </a:r>
            <a:r>
              <a:rPr lang="en-GB" b="0" kern="0" dirty="0" smtClean="0"/>
              <a:t>)</a:t>
            </a:r>
            <a:endParaRPr lang="en-GB" b="0" kern="0" dirty="0"/>
          </a:p>
        </p:txBody>
      </p:sp>
    </p:spTree>
    <p:extLst>
      <p:ext uri="{BB962C8B-B14F-4D97-AF65-F5344CB8AC3E}">
        <p14:creationId xmlns:p14="http://schemas.microsoft.com/office/powerpoint/2010/main" val="2100473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3"/>
          <p:cNvSpPr>
            <a:spLocks noGrp="1"/>
          </p:cNvSpPr>
          <p:nvPr>
            <p:ph type="title"/>
          </p:nvPr>
        </p:nvSpPr>
        <p:spPr bwMode="auto">
          <a:xfrm>
            <a:off x="457200" y="1269355"/>
            <a:ext cx="8229600" cy="129554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en-US" dirty="0" smtClean="0">
                <a:solidFill>
                  <a:srgbClr val="00B0F0"/>
                </a:solidFill>
              </a:rPr>
              <a:t>Priority 3 </a:t>
            </a:r>
            <a:r>
              <a:rPr lang="en-GB" altLang="en-US" dirty="0" smtClean="0"/>
              <a:t/>
            </a:r>
            <a:br>
              <a:rPr lang="en-GB" altLang="en-US" dirty="0" smtClean="0"/>
            </a:br>
            <a:r>
              <a:rPr lang="en-GB" altLang="en-US" dirty="0" smtClean="0"/>
              <a:t>Societal challenges</a:t>
            </a:r>
          </a:p>
        </p:txBody>
      </p:sp>
      <p:sp>
        <p:nvSpPr>
          <p:cNvPr id="23555" name="Content Placeholder 4"/>
          <p:cNvSpPr>
            <a:spLocks noGrp="1"/>
          </p:cNvSpPr>
          <p:nvPr>
            <p:ph idx="1"/>
          </p:nvPr>
        </p:nvSpPr>
        <p:spPr bwMode="auto">
          <a:xfrm>
            <a:off x="457200" y="2348880"/>
            <a:ext cx="8363272" cy="403244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None/>
            </a:pPr>
            <a:r>
              <a:rPr lang="en-GB" altLang="en-US" sz="2400" dirty="0" smtClean="0"/>
              <a:t>Why:</a:t>
            </a:r>
          </a:p>
          <a:p>
            <a:pPr marL="255588" lvl="1" indent="-255588" eaLnBrk="1" hangingPunct="1">
              <a:buClr>
                <a:srgbClr val="00B0F0"/>
              </a:buClr>
              <a:buFont typeface="Arial" charset="0"/>
              <a:buChar char="•"/>
            </a:pPr>
            <a:r>
              <a:rPr lang="en-GB" altLang="en-US" dirty="0" smtClean="0"/>
              <a:t>Concerns of citizens </a:t>
            </a:r>
            <a:r>
              <a:rPr lang="en-GB" altLang="en-US" b="0" dirty="0" smtClean="0"/>
              <a:t>and</a:t>
            </a:r>
            <a:r>
              <a:rPr lang="en-GB" altLang="en-US" dirty="0" smtClean="0"/>
              <a:t> society policy objectives </a:t>
            </a:r>
            <a:r>
              <a:rPr lang="en-GB" altLang="en-US" b="0" dirty="0" smtClean="0"/>
              <a:t>(climate, environment, energy, transport, etc.)</a:t>
            </a:r>
            <a:br>
              <a:rPr lang="en-GB" altLang="en-US" b="0" dirty="0" smtClean="0"/>
            </a:br>
            <a:r>
              <a:rPr lang="en-GB" altLang="en-US" dirty="0" smtClean="0"/>
              <a:t>cannot be achieved without innovation</a:t>
            </a:r>
          </a:p>
          <a:p>
            <a:pPr marL="255588" lvl="1" indent="-255588" eaLnBrk="1" hangingPunct="1">
              <a:buClr>
                <a:srgbClr val="00B0F0"/>
              </a:buClr>
              <a:buFont typeface="Arial" charset="0"/>
              <a:buChar char="•"/>
            </a:pPr>
            <a:r>
              <a:rPr lang="en-GB" altLang="en-US" dirty="0" smtClean="0"/>
              <a:t>Breakthrough solutions come from multi-disciplinary collaborations</a:t>
            </a:r>
            <a:r>
              <a:rPr lang="en-GB" altLang="en-US" b="0" dirty="0" smtClean="0"/>
              <a:t>, including social sciences &amp; humanities</a:t>
            </a:r>
          </a:p>
          <a:p>
            <a:pPr marL="255588" lvl="1" indent="-255588" eaLnBrk="1" hangingPunct="1">
              <a:buClr>
                <a:srgbClr val="00B0F0"/>
              </a:buClr>
              <a:buFont typeface="Arial" charset="0"/>
              <a:buChar char="•"/>
            </a:pPr>
            <a:r>
              <a:rPr lang="en-GB" altLang="en-US" dirty="0" smtClean="0"/>
              <a:t>Promising solutions need to be tested, demonstrated and scaled-up</a:t>
            </a:r>
          </a:p>
        </p:txBody>
      </p:sp>
    </p:spTree>
    <p:extLst>
      <p:ext uri="{BB962C8B-B14F-4D97-AF65-F5344CB8AC3E}">
        <p14:creationId xmlns:p14="http://schemas.microsoft.com/office/powerpoint/2010/main" val="60639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 txBox="1">
            <a:spLocks/>
          </p:cNvSpPr>
          <p:nvPr/>
        </p:nvSpPr>
        <p:spPr>
          <a:xfrm>
            <a:off x="457200" y="1199480"/>
            <a:ext cx="8229600" cy="645344"/>
          </a:xfrm>
          <a:prstGeom prst="rect">
            <a:avLst/>
          </a:prstGeom>
        </p:spPr>
        <p:txBody>
          <a:bodyPr lIns="80147" tIns="40074" rIns="80147" bIns="40074"/>
          <a:lstStyle>
            <a:lvl1pPr algn="l" defTabSz="44943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300" b="1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algn="l" defTabSz="44943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005FA9"/>
                </a:solidFill>
                <a:latin typeface="Arial" charset="0"/>
              </a:defRPr>
            </a:lvl2pPr>
            <a:lvl3pPr algn="l" defTabSz="44943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005FA9"/>
                </a:solidFill>
                <a:latin typeface="Arial" charset="0"/>
              </a:defRPr>
            </a:lvl3pPr>
            <a:lvl4pPr algn="l" defTabSz="44943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005FA9"/>
                </a:solidFill>
                <a:latin typeface="Arial" charset="0"/>
              </a:defRPr>
            </a:lvl4pPr>
            <a:lvl5pPr algn="l" defTabSz="44943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005FA9"/>
                </a:solidFill>
                <a:latin typeface="Arial" charset="0"/>
              </a:defRPr>
            </a:lvl5pPr>
            <a:lvl6pPr marL="2457290" indent="-228197" algn="l" defTabSz="44943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005FA9"/>
                </a:solidFill>
                <a:latin typeface="Arial" charset="0"/>
              </a:defRPr>
            </a:lvl6pPr>
            <a:lvl7pPr marL="2858025" indent="-228197" algn="l" defTabSz="44943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005FA9"/>
                </a:solidFill>
                <a:latin typeface="Arial" charset="0"/>
              </a:defRPr>
            </a:lvl7pPr>
            <a:lvl8pPr marL="3258761" indent="-228197" algn="l" defTabSz="44943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005FA9"/>
                </a:solidFill>
                <a:latin typeface="Arial" charset="0"/>
              </a:defRPr>
            </a:lvl8pPr>
            <a:lvl9pPr marL="3659497" indent="-228197" algn="l" defTabSz="44943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005FA9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GB" kern="0" dirty="0" smtClean="0"/>
              <a:t>Funding </a:t>
            </a:r>
            <a:r>
              <a:rPr lang="en-GB" b="0" kern="0" dirty="0" smtClean="0"/>
              <a:t>(</a:t>
            </a:r>
            <a:r>
              <a:rPr lang="en-GB" b="0" kern="0" dirty="0"/>
              <a:t>€ million</a:t>
            </a:r>
            <a:r>
              <a:rPr lang="en-GB" b="0" kern="0" dirty="0" smtClean="0"/>
              <a:t>, </a:t>
            </a:r>
            <a:r>
              <a:rPr lang="en-GB" b="0" kern="0" dirty="0"/>
              <a:t>2014-2020</a:t>
            </a:r>
            <a:r>
              <a:rPr lang="en-GB" b="0" kern="0" dirty="0" smtClean="0"/>
              <a:t>)</a:t>
            </a:r>
            <a:endParaRPr lang="en-GB" b="0" kern="0" dirty="0"/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684213" y="6020519"/>
            <a:ext cx="8002587" cy="504825"/>
          </a:xfrm>
          <a:prstGeom prst="rect">
            <a:avLst/>
          </a:prstGeom>
        </p:spPr>
        <p:txBody>
          <a:bodyPr lIns="80147" tIns="40074" rIns="80147" bIns="40074"/>
          <a:lstStyle>
            <a:lvl1pPr marL="0" indent="0" algn="l" defTabSz="449437" rtl="0" eaLnBrk="1" fontAlgn="base" hangingPunct="1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0" indent="0" algn="l" defTabSz="449437" rtl="0" eaLnBrk="1" fontAlgn="base" hangingPunct="1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80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2376" indent="-228197" algn="l" defTabSz="449437" rtl="0" eaLnBrk="1" fontAlgn="base" hangingPunct="1">
              <a:spcBef>
                <a:spcPts val="60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chemeClr val="bg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160" indent="-228197" algn="l" defTabSz="449437" rtl="0" eaLnBrk="1" fontAlgn="base" hangingPunct="1">
              <a:spcBef>
                <a:spcPts val="504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chemeClr val="bg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6554" indent="-228197" algn="l" defTabSz="449437" rtl="0" eaLnBrk="1" fontAlgn="base" hangingPunct="1">
              <a:spcBef>
                <a:spcPts val="504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457290" indent="-228197" algn="l" defTabSz="449437" rtl="0" eaLnBrk="1" fontAlgn="base" hangingPunct="1">
              <a:spcBef>
                <a:spcPts val="504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</a:defRPr>
            </a:lvl6pPr>
            <a:lvl7pPr marL="2858025" indent="-228197" algn="l" defTabSz="449437" rtl="0" eaLnBrk="1" fontAlgn="base" hangingPunct="1">
              <a:spcBef>
                <a:spcPts val="504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</a:defRPr>
            </a:lvl7pPr>
            <a:lvl8pPr marL="3258761" indent="-228197" algn="l" defTabSz="449437" rtl="0" eaLnBrk="1" fontAlgn="base" hangingPunct="1">
              <a:spcBef>
                <a:spcPts val="504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</a:defRPr>
            </a:lvl8pPr>
            <a:lvl9pPr marL="3659497" indent="-228197" algn="l" defTabSz="449437" rtl="0" eaLnBrk="1" fontAlgn="base" hangingPunct="1">
              <a:spcBef>
                <a:spcPts val="504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</a:defRPr>
            </a:lvl9pPr>
          </a:lstStyle>
          <a:p>
            <a:pPr marL="108000" indent="-108000">
              <a:spcBef>
                <a:spcPts val="600"/>
              </a:spcBef>
              <a:spcAft>
                <a:spcPts val="600"/>
              </a:spcAft>
              <a:buClr>
                <a:schemeClr val="bg1">
                  <a:lumMod val="50000"/>
                </a:schemeClr>
              </a:buClr>
              <a:buSzPct val="95000"/>
              <a:buFont typeface="Verdana" pitchFamily="34" charset="0"/>
              <a:buChar char="⃰"/>
              <a:defRPr/>
            </a:pPr>
            <a:r>
              <a:rPr lang="en-GB" sz="1400" kern="0" dirty="0" smtClean="0">
                <a:solidFill>
                  <a:schemeClr val="bg1">
                    <a:lumMod val="50000"/>
                  </a:schemeClr>
                </a:solidFill>
              </a:rPr>
              <a:t>Additional </a:t>
            </a:r>
            <a:r>
              <a:rPr lang="en-GB" sz="1400" kern="0" dirty="0">
                <a:solidFill>
                  <a:schemeClr val="bg1">
                    <a:lumMod val="50000"/>
                  </a:schemeClr>
                </a:solidFill>
              </a:rPr>
              <a:t>funding for nuclear safety and security from the </a:t>
            </a:r>
            <a:r>
              <a:rPr lang="en-GB" sz="1400" kern="0" dirty="0" err="1">
                <a:solidFill>
                  <a:schemeClr val="bg1">
                    <a:lumMod val="50000"/>
                  </a:schemeClr>
                </a:solidFill>
              </a:rPr>
              <a:t>Euratom</a:t>
            </a:r>
            <a:r>
              <a:rPr lang="en-GB" sz="1400" kern="0" dirty="0">
                <a:solidFill>
                  <a:schemeClr val="bg1">
                    <a:lumMod val="50000"/>
                  </a:schemeClr>
                </a:solidFill>
              </a:rPr>
              <a:t> Treaty </a:t>
            </a:r>
            <a:r>
              <a:rPr lang="en-GB" sz="1400" kern="0" dirty="0" smtClean="0">
                <a:solidFill>
                  <a:schemeClr val="bg1">
                    <a:lumMod val="50000"/>
                  </a:schemeClr>
                </a:solidFill>
              </a:rPr>
              <a:t>activities </a:t>
            </a:r>
            <a:r>
              <a:rPr lang="en-GB" sz="1400" kern="0" dirty="0">
                <a:solidFill>
                  <a:schemeClr val="bg1">
                    <a:lumMod val="50000"/>
                  </a:schemeClr>
                </a:solidFill>
              </a:rPr>
              <a:t>(2014-2018)</a:t>
            </a:r>
          </a:p>
        </p:txBody>
      </p:sp>
      <p:graphicFrame>
        <p:nvGraphicFramePr>
          <p:cNvPr id="7" name="Group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0063954"/>
              </p:ext>
            </p:extLst>
          </p:nvPr>
        </p:nvGraphicFramePr>
        <p:xfrm>
          <a:off x="574675" y="1845023"/>
          <a:ext cx="7993063" cy="4032249"/>
        </p:xfrm>
        <a:graphic>
          <a:graphicData uri="http://schemas.openxmlformats.org/drawingml/2006/table">
            <a:tbl>
              <a:tblPr/>
              <a:tblGrid>
                <a:gridCol w="6732546"/>
                <a:gridCol w="1260517"/>
              </a:tblGrid>
              <a:tr h="399199">
                <a:tc>
                  <a:txBody>
                    <a:bodyPr/>
                    <a:lstStyle/>
                    <a:p>
                      <a:pPr marL="72000" marR="0" lvl="0" indent="0" algn="l" defTabSz="5127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Verdana" pitchFamily="32" charset="0"/>
                        </a:rPr>
                        <a:t>1. Health, demographic change and wellbeing</a:t>
                      </a:r>
                    </a:p>
                  </a:txBody>
                  <a:tcPr marL="89999" marR="89999" marT="46800" marB="46800" horzOverflow="overflow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127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Verdana" pitchFamily="32" charset="0"/>
                        </a:rPr>
                        <a:t>7 472</a:t>
                      </a:r>
                    </a:p>
                  </a:txBody>
                  <a:tcPr marL="89999" marR="89999" marT="46800" marB="46800" horzOverflow="overflow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70840">
                <a:tc>
                  <a:txBody>
                    <a:bodyPr/>
                    <a:lstStyle/>
                    <a:p>
                      <a:pPr marL="72000" marR="0" lvl="0" indent="0" algn="l" defTabSz="5127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Verdana" pitchFamily="32" charset="0"/>
                          <a:ea typeface="+mn-ea"/>
                          <a:cs typeface="+mn-cs"/>
                        </a:rPr>
                        <a:t>2. Food security, sustainable agriculture and forestry, marine and maritime and inland water research and the </a:t>
                      </a:r>
                      <a:r>
                        <a:rPr kumimoji="0" lang="en-GB" sz="17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Verdana" pitchFamily="32" charset="0"/>
                          <a:ea typeface="+mn-ea"/>
                          <a:cs typeface="+mn-cs"/>
                        </a:rPr>
                        <a:t>Bioeconomy</a:t>
                      </a:r>
                      <a:endParaRPr kumimoji="0" lang="en-GB" sz="17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Verdana" pitchFamily="32" charset="0"/>
                        <a:ea typeface="+mn-ea"/>
                        <a:cs typeface="+mn-cs"/>
                      </a:endParaRPr>
                    </a:p>
                  </a:txBody>
                  <a:tcPr marL="89999" marR="89999" marT="46800" marB="46800" horzOverflow="overflow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127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Verdana" pitchFamily="32" charset="0"/>
                        </a:rPr>
                        <a:t>3 851</a:t>
                      </a:r>
                    </a:p>
                  </a:txBody>
                  <a:tcPr marL="89999" marR="89999" marT="46800" marB="46800" horzOverflow="overflow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314">
                <a:tc>
                  <a:txBody>
                    <a:bodyPr/>
                    <a:lstStyle/>
                    <a:p>
                      <a:pPr marL="72000" marR="0" lvl="0" indent="0" algn="l" defTabSz="5127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Verdana" pitchFamily="32" charset="0"/>
                        </a:rPr>
                        <a:t>3. Secure, clean and efficient energy *</a:t>
                      </a:r>
                    </a:p>
                  </a:txBody>
                  <a:tcPr marL="89999" marR="89999" marT="46800" marB="46800" horzOverflow="overflow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127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Verdana" pitchFamily="32" charset="0"/>
                        </a:rPr>
                        <a:t>5 931</a:t>
                      </a:r>
                    </a:p>
                  </a:txBody>
                  <a:tcPr marL="89999" marR="89999" marT="46800" marB="46800" horzOverflow="overflow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090">
                <a:tc>
                  <a:txBody>
                    <a:bodyPr/>
                    <a:lstStyle/>
                    <a:p>
                      <a:pPr marL="72000" marR="0" lvl="0" indent="0" algn="l" defTabSz="5127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Verdana" pitchFamily="32" charset="0"/>
                        </a:rPr>
                        <a:t>4. Smart, green and integrated transport</a:t>
                      </a:r>
                    </a:p>
                  </a:txBody>
                  <a:tcPr marL="89999" marR="89999" marT="46800" marB="46800" horzOverflow="overflow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127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Verdana" pitchFamily="32" charset="0"/>
                        </a:rPr>
                        <a:t>6 339</a:t>
                      </a:r>
                    </a:p>
                  </a:txBody>
                  <a:tcPr marL="89999" marR="89999" marT="46800" marB="46800" horzOverflow="overflow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1822">
                <a:tc>
                  <a:txBody>
                    <a:bodyPr/>
                    <a:lstStyle/>
                    <a:p>
                      <a:pPr marL="72000" marR="0" lvl="0" indent="0" algn="l" defTabSz="5127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Verdana" pitchFamily="32" charset="0"/>
                          <a:ea typeface="+mn-ea"/>
                          <a:cs typeface="+mn-cs"/>
                        </a:rPr>
                        <a:t>5. Climate action, environment, resource efficiency  and raw materials</a:t>
                      </a:r>
                    </a:p>
                  </a:txBody>
                  <a:tcPr marL="89999" marR="89999" marT="46800" marB="46800" horzOverflow="overflow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127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Verdana" pitchFamily="32" charset="0"/>
                        </a:rPr>
                        <a:t>3 081</a:t>
                      </a:r>
                    </a:p>
                  </a:txBody>
                  <a:tcPr marL="89999" marR="89999" marT="46800" marB="46800" horzOverflow="overflow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090">
                <a:tc>
                  <a:txBody>
                    <a:bodyPr/>
                    <a:lstStyle/>
                    <a:p>
                      <a:pPr marL="72000" marR="0" lvl="0" indent="0" algn="l" defTabSz="5127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Verdana" pitchFamily="32" charset="0"/>
                        </a:rPr>
                        <a:t>6. Inclusive, innovative and reflective societies</a:t>
                      </a:r>
                    </a:p>
                  </a:txBody>
                  <a:tcPr marL="89999" marR="89999" marT="46800" marB="46800" horzOverflow="overflow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127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Verdana" pitchFamily="32" charset="0"/>
                        </a:rPr>
                        <a:t>1 309</a:t>
                      </a:r>
                    </a:p>
                  </a:txBody>
                  <a:tcPr marL="89999" marR="89999" marT="46800" marB="46800" horzOverflow="overflow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090">
                <a:tc>
                  <a:txBody>
                    <a:bodyPr/>
                    <a:lstStyle/>
                    <a:p>
                      <a:pPr marL="72000" marR="0" lvl="0" indent="0" algn="l" defTabSz="5127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Verdana" pitchFamily="32" charset="0"/>
                        </a:rPr>
                        <a:t>7. Secure societies</a:t>
                      </a:r>
                      <a:endParaRPr kumimoji="0" lang="en-GB" sz="17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Verdana" pitchFamily="32" charset="0"/>
                      </a:endParaRPr>
                    </a:p>
                  </a:txBody>
                  <a:tcPr marL="89999" marR="89999" marT="46800" marB="46800" horzOverflow="overflow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127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Verdana" pitchFamily="32" charset="0"/>
                        </a:rPr>
                        <a:t>1 695</a:t>
                      </a:r>
                      <a:endParaRPr kumimoji="0" lang="en-GB" sz="17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Verdana" pitchFamily="32" charset="0"/>
                      </a:endParaRPr>
                    </a:p>
                  </a:txBody>
                  <a:tcPr marL="89999" marR="89999" marT="46800" marB="46800" horzOverflow="overflow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090">
                <a:tc>
                  <a:txBody>
                    <a:bodyPr/>
                    <a:lstStyle/>
                    <a:p>
                      <a:pPr marL="72000" marR="0" lvl="0" indent="0" algn="l" defTabSz="5127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Verdana" pitchFamily="32" charset="0"/>
                        </a:rPr>
                        <a:t>+ Science with and for society</a:t>
                      </a:r>
                    </a:p>
                  </a:txBody>
                  <a:tcPr marL="89999" marR="89999" marT="46800" marB="46800" horzOverflow="overflow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127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Verdana" pitchFamily="32" charset="0"/>
                        </a:rPr>
                        <a:t>462</a:t>
                      </a:r>
                    </a:p>
                  </a:txBody>
                  <a:tcPr marL="89999" marR="89999" marT="46800" marB="46800" horzOverflow="overflow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2714">
                <a:tc>
                  <a:txBody>
                    <a:bodyPr/>
                    <a:lstStyle/>
                    <a:p>
                      <a:pPr marL="72000" marR="0" lvl="0" indent="0" algn="l" defTabSz="5127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Verdana" pitchFamily="32" charset="0"/>
                          <a:ea typeface="+mn-ea"/>
                          <a:cs typeface="+mn-cs"/>
                        </a:rPr>
                        <a:t>+ Spreading excellence and widening participation</a:t>
                      </a:r>
                    </a:p>
                  </a:txBody>
                  <a:tcPr marL="89999" marR="89999" marT="46800" marB="46800" horzOverflow="overflow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127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Verdana" pitchFamily="32" charset="0"/>
                        </a:rPr>
                        <a:t>816</a:t>
                      </a:r>
                    </a:p>
                  </a:txBody>
                  <a:tcPr marL="89999" marR="89999" marT="46800" marB="46800" horzOverflow="overflow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6476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3"/>
          <p:cNvSpPr>
            <a:spLocks noGrp="1"/>
          </p:cNvSpPr>
          <p:nvPr>
            <p:ph type="title"/>
          </p:nvPr>
        </p:nvSpPr>
        <p:spPr bwMode="auto">
          <a:xfrm>
            <a:off x="457200" y="1268760"/>
            <a:ext cx="8229600" cy="64747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en-US" dirty="0" smtClean="0"/>
              <a:t>Simplified Rules for Participation 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752528"/>
          </a:xfrm>
        </p:spPr>
        <p:txBody>
          <a:bodyPr/>
          <a:lstStyle/>
          <a:p>
            <a:pPr defTabSz="449437" eaLnBrk="1" hangingPunct="1">
              <a:spcBef>
                <a:spcPts val="0"/>
              </a:spcBef>
              <a:defRPr/>
            </a:pPr>
            <a:r>
              <a:rPr lang="en-GB" dirty="0"/>
              <a:t>Simple evaluation criteria</a:t>
            </a:r>
          </a:p>
          <a:p>
            <a:pPr lvl="1" defTabSz="449437" eaLnBrk="1" hangingPunct="1">
              <a:spcBef>
                <a:spcPts val="0"/>
              </a:spcBef>
              <a:defRPr/>
            </a:pPr>
            <a:r>
              <a:rPr lang="en-GB" sz="2000" b="0" dirty="0">
                <a:solidFill>
                  <a:srgbClr val="4A206A"/>
                </a:solidFill>
              </a:rPr>
              <a:t>Excellence – Impact – Implementation </a:t>
            </a:r>
            <a:r>
              <a:rPr lang="en-GB" sz="1800" b="0" dirty="0">
                <a:solidFill>
                  <a:srgbClr val="4A206A"/>
                </a:solidFill>
              </a:rPr>
              <a:t>(excellence only, for ERC</a:t>
            </a:r>
            <a:r>
              <a:rPr lang="en-GB" sz="1800" b="0" dirty="0" smtClean="0">
                <a:solidFill>
                  <a:srgbClr val="4A206A"/>
                </a:solidFill>
              </a:rPr>
              <a:t>)</a:t>
            </a:r>
          </a:p>
          <a:p>
            <a:pPr defTabSz="449437" eaLnBrk="1" hangingPunct="1">
              <a:spcBef>
                <a:spcPts val="600"/>
              </a:spcBef>
              <a:defRPr/>
            </a:pPr>
            <a:r>
              <a:rPr lang="en-GB" dirty="0" smtClean="0"/>
              <a:t>One project, one funding rate</a:t>
            </a:r>
          </a:p>
          <a:p>
            <a:pPr lvl="1" defTabSz="449437" eaLnBrk="1" hangingPunct="1">
              <a:spcBef>
                <a:spcPts val="0"/>
              </a:spcBef>
              <a:defRPr/>
            </a:pPr>
            <a:r>
              <a:rPr lang="en-GB" sz="2000" b="0" dirty="0" smtClean="0">
                <a:solidFill>
                  <a:srgbClr val="4A206A"/>
                </a:solidFill>
              </a:rPr>
              <a:t>Maximum </a:t>
            </a:r>
            <a:r>
              <a:rPr lang="en-GB" sz="2000" b="0" dirty="0">
                <a:solidFill>
                  <a:srgbClr val="4A206A"/>
                </a:solidFill>
              </a:rPr>
              <a:t>of 100% of the total eligible </a:t>
            </a:r>
            <a:r>
              <a:rPr lang="en-GB" sz="2000" b="0" dirty="0" smtClean="0">
                <a:solidFill>
                  <a:srgbClr val="4A206A"/>
                </a:solidFill>
              </a:rPr>
              <a:t>costs</a:t>
            </a:r>
            <a:br>
              <a:rPr lang="en-GB" sz="2000" b="0" dirty="0" smtClean="0">
                <a:solidFill>
                  <a:srgbClr val="4A206A"/>
                </a:solidFill>
              </a:rPr>
            </a:br>
            <a:r>
              <a:rPr lang="en-GB" sz="1800" b="0" dirty="0" smtClean="0">
                <a:solidFill>
                  <a:srgbClr val="4A206A"/>
                </a:solidFill>
              </a:rPr>
              <a:t>(except </a:t>
            </a:r>
            <a:r>
              <a:rPr lang="en-GB" sz="1800" b="0" dirty="0">
                <a:solidFill>
                  <a:srgbClr val="4A206A"/>
                </a:solidFill>
              </a:rPr>
              <a:t>for innovation </a:t>
            </a:r>
            <a:r>
              <a:rPr lang="en-GB" sz="1800" b="0" dirty="0" smtClean="0">
                <a:solidFill>
                  <a:srgbClr val="4A206A"/>
                </a:solidFill>
              </a:rPr>
              <a:t>actions: max. 70</a:t>
            </a:r>
            <a:r>
              <a:rPr lang="en-GB" sz="1800" b="0" dirty="0">
                <a:solidFill>
                  <a:srgbClr val="4A206A"/>
                </a:solidFill>
              </a:rPr>
              <a:t>% </a:t>
            </a:r>
            <a:r>
              <a:rPr lang="en-GB" sz="1800" b="0" dirty="0" smtClean="0">
                <a:solidFill>
                  <a:srgbClr val="4A206A"/>
                </a:solidFill>
              </a:rPr>
              <a:t>for for-profit </a:t>
            </a:r>
            <a:r>
              <a:rPr lang="en-GB" sz="1800" b="0" dirty="0">
                <a:solidFill>
                  <a:srgbClr val="4A206A"/>
                </a:solidFill>
              </a:rPr>
              <a:t>legal entities)</a:t>
            </a:r>
            <a:endParaRPr lang="en-GB" sz="2000" b="0" dirty="0">
              <a:solidFill>
                <a:srgbClr val="4A206A"/>
              </a:solidFill>
            </a:endParaRPr>
          </a:p>
          <a:p>
            <a:pPr lvl="1" defTabSz="449437" eaLnBrk="1" hangingPunct="1">
              <a:defRPr/>
            </a:pPr>
            <a:r>
              <a:rPr lang="en-GB" sz="2000" b="0" dirty="0">
                <a:solidFill>
                  <a:srgbClr val="4A206A"/>
                </a:solidFill>
              </a:rPr>
              <a:t>Indirect eligible costs: </a:t>
            </a:r>
            <a:r>
              <a:rPr lang="en-GB" sz="2000" b="0" dirty="0" smtClean="0">
                <a:solidFill>
                  <a:srgbClr val="4A206A"/>
                </a:solidFill>
              </a:rPr>
              <a:t>flat </a:t>
            </a:r>
            <a:r>
              <a:rPr lang="en-GB" sz="2000" b="0" dirty="0">
                <a:solidFill>
                  <a:srgbClr val="4A206A"/>
                </a:solidFill>
              </a:rPr>
              <a:t>rate of 25% of direct eligible costs</a:t>
            </a:r>
          </a:p>
          <a:p>
            <a:pPr defTabSz="449437" eaLnBrk="1" hangingPunct="1">
              <a:spcBef>
                <a:spcPts val="600"/>
              </a:spcBef>
              <a:defRPr/>
            </a:pPr>
            <a:r>
              <a:rPr lang="fr-BE" dirty="0" err="1" smtClean="0"/>
              <a:t>Binding</a:t>
            </a:r>
            <a:r>
              <a:rPr lang="fr-BE" dirty="0" smtClean="0"/>
              <a:t> deadlines </a:t>
            </a:r>
            <a:r>
              <a:rPr lang="fr-BE" sz="2000" b="0" dirty="0" smtClean="0"/>
              <a:t>("time-to-</a:t>
            </a:r>
            <a:r>
              <a:rPr lang="fr-BE" sz="2000" b="0" dirty="0" err="1" smtClean="0"/>
              <a:t>grant</a:t>
            </a:r>
            <a:r>
              <a:rPr lang="fr-BE" sz="2000" b="0" dirty="0" smtClean="0"/>
              <a:t>", for </a:t>
            </a:r>
            <a:r>
              <a:rPr lang="fr-BE" sz="2000" b="0" dirty="0" err="1" smtClean="0"/>
              <a:t>collab</a:t>
            </a:r>
            <a:r>
              <a:rPr lang="fr-BE" sz="2000" b="0" dirty="0" smtClean="0"/>
              <a:t>. </a:t>
            </a:r>
            <a:r>
              <a:rPr lang="fr-BE" sz="2000" b="0" dirty="0" err="1" smtClean="0"/>
              <a:t>projects</a:t>
            </a:r>
            <a:r>
              <a:rPr lang="fr-BE" sz="2000" b="0" dirty="0" smtClean="0"/>
              <a:t>):</a:t>
            </a:r>
            <a:endParaRPr lang="fr-BE" b="0" dirty="0"/>
          </a:p>
          <a:p>
            <a:pPr lvl="1">
              <a:spcBef>
                <a:spcPts val="0"/>
              </a:spcBef>
            </a:pPr>
            <a:r>
              <a:rPr lang="en-GB" sz="1800" b="0" dirty="0" smtClean="0">
                <a:solidFill>
                  <a:srgbClr val="4A206A"/>
                </a:solidFill>
              </a:rPr>
              <a:t>for </a:t>
            </a:r>
            <a:r>
              <a:rPr lang="en-GB" sz="1800" b="0" dirty="0">
                <a:solidFill>
                  <a:srgbClr val="4A206A"/>
                </a:solidFill>
              </a:rPr>
              <a:t>informing </a:t>
            </a:r>
            <a:r>
              <a:rPr lang="en-GB" sz="1800" b="0" dirty="0" smtClean="0">
                <a:solidFill>
                  <a:srgbClr val="4A206A"/>
                </a:solidFill>
              </a:rPr>
              <a:t>applicants </a:t>
            </a:r>
            <a:r>
              <a:rPr lang="en-GB" sz="1800" b="0" dirty="0">
                <a:solidFill>
                  <a:srgbClr val="4A206A"/>
                </a:solidFill>
              </a:rPr>
              <a:t>of the outcome of the scientific evaluation of their </a:t>
            </a:r>
            <a:r>
              <a:rPr lang="en-GB" sz="1800" b="0" dirty="0" smtClean="0">
                <a:solidFill>
                  <a:srgbClr val="4A206A"/>
                </a:solidFill>
              </a:rPr>
              <a:t>application: max. </a:t>
            </a:r>
            <a:r>
              <a:rPr lang="en-GB" sz="1800" dirty="0" smtClean="0">
                <a:solidFill>
                  <a:srgbClr val="4A206A"/>
                </a:solidFill>
              </a:rPr>
              <a:t>five</a:t>
            </a:r>
            <a:r>
              <a:rPr lang="en-GB" sz="1800" b="0" dirty="0" smtClean="0">
                <a:solidFill>
                  <a:srgbClr val="4A206A"/>
                </a:solidFill>
              </a:rPr>
              <a:t> </a:t>
            </a:r>
            <a:r>
              <a:rPr lang="en-GB" sz="1800" b="0" dirty="0">
                <a:solidFill>
                  <a:srgbClr val="4A206A"/>
                </a:solidFill>
              </a:rPr>
              <a:t>months from the final date for submission of complete proposals; </a:t>
            </a:r>
          </a:p>
          <a:p>
            <a:pPr lvl="1">
              <a:spcBef>
                <a:spcPts val="0"/>
              </a:spcBef>
            </a:pPr>
            <a:r>
              <a:rPr lang="en-GB" sz="1800" b="0" dirty="0" smtClean="0">
                <a:solidFill>
                  <a:srgbClr val="4A206A"/>
                </a:solidFill>
              </a:rPr>
              <a:t>for </a:t>
            </a:r>
            <a:r>
              <a:rPr lang="en-GB" sz="1800" b="0" dirty="0">
                <a:solidFill>
                  <a:srgbClr val="4A206A"/>
                </a:solidFill>
              </a:rPr>
              <a:t>signing grant agreements with applicants or notifying grant decisions to </a:t>
            </a:r>
            <a:r>
              <a:rPr lang="en-GB" sz="1800" b="0" dirty="0" smtClean="0">
                <a:solidFill>
                  <a:srgbClr val="4A206A"/>
                </a:solidFill>
              </a:rPr>
              <a:t>them: max. </a:t>
            </a:r>
            <a:r>
              <a:rPr lang="en-GB" sz="1800" dirty="0" smtClean="0">
                <a:solidFill>
                  <a:srgbClr val="4A206A"/>
                </a:solidFill>
              </a:rPr>
              <a:t>three</a:t>
            </a:r>
            <a:r>
              <a:rPr lang="en-GB" sz="1800" b="0" dirty="0" smtClean="0">
                <a:solidFill>
                  <a:srgbClr val="4A206A"/>
                </a:solidFill>
              </a:rPr>
              <a:t> </a:t>
            </a:r>
            <a:r>
              <a:rPr lang="en-GB" sz="1800" b="0" dirty="0">
                <a:solidFill>
                  <a:srgbClr val="4A206A"/>
                </a:solidFill>
              </a:rPr>
              <a:t>months from the date of informing applicants they have been successful.</a:t>
            </a:r>
          </a:p>
          <a:p>
            <a:pPr defTabSz="449437" eaLnBrk="1" hangingPunct="1">
              <a:defRPr/>
            </a:pPr>
            <a:endParaRPr lang="en-GB" dirty="0"/>
          </a:p>
          <a:p>
            <a:pPr defTabSz="449437" eaLnBrk="1" hangingPunct="1"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3576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5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1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12776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en-US" altLang="zh-CN" sz="2800" dirty="0" smtClean="0">
                <a:solidFill>
                  <a:srgbClr val="950F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Horizon 2020 thematic priorities</a:t>
            </a:r>
            <a:br>
              <a:rPr lang="en-US" altLang="zh-CN" sz="2800" dirty="0" smtClean="0">
                <a:solidFill>
                  <a:srgbClr val="950F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zh-CN" sz="2800" dirty="0" smtClean="0">
                <a:solidFill>
                  <a:srgbClr val="950F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collaborative projects</a:t>
            </a:r>
            <a:endParaRPr lang="en-US" altLang="zh-CN" sz="2800" dirty="0">
              <a:solidFill>
                <a:srgbClr val="950F2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850253"/>
              </p:ext>
            </p:extLst>
          </p:nvPr>
        </p:nvGraphicFramePr>
        <p:xfrm>
          <a:off x="395536" y="1468016"/>
          <a:ext cx="8280920" cy="45926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0460"/>
                <a:gridCol w="4140460"/>
              </a:tblGrid>
              <a:tr h="412797">
                <a:tc gridSpan="2">
                  <a:txBody>
                    <a:bodyPr/>
                    <a:lstStyle/>
                    <a:p>
                      <a:pPr marL="0" marR="0" indent="0" algn="ctr" defTabSz="91089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u="sng" dirty="0" smtClean="0">
                          <a:solidFill>
                            <a:srgbClr val="003399"/>
                          </a:solidFill>
                        </a:rPr>
                        <a:t>Industrial Leadership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412797">
                <a:tc>
                  <a:txBody>
                    <a:bodyPr/>
                    <a:lstStyle/>
                    <a:p>
                      <a:pPr marL="0" marR="0" indent="0" algn="ctr" defTabSz="91089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dirty="0" smtClean="0">
                          <a:latin typeface="Arial Narrow" panose="020B0606020202030204" pitchFamily="34" charset="0"/>
                          <a:ea typeface="宋体" pitchFamily="2" charset="-122"/>
                        </a:rPr>
                        <a:t>Nanotechnologies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089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dirty="0" smtClean="0">
                          <a:latin typeface="Arial Narrow" panose="020B0606020202030204" pitchFamily="34" charset="0"/>
                          <a:ea typeface="宋体" pitchFamily="2" charset="-122"/>
                        </a:rPr>
                        <a:t>Advanced materials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279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>
                          <a:latin typeface="Arial Narrow" panose="020B0606020202030204" pitchFamily="34" charset="0"/>
                          <a:ea typeface="宋体" pitchFamily="2" charset="-122"/>
                        </a:rPr>
                        <a:t>Biotechnology</a:t>
                      </a:r>
                      <a:endParaRPr lang="en-GB" sz="20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089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dirty="0" smtClean="0">
                          <a:latin typeface="Arial Narrow" panose="020B0606020202030204" pitchFamily="34" charset="0"/>
                          <a:ea typeface="宋体" pitchFamily="2" charset="-122"/>
                        </a:rPr>
                        <a:t>Advanced manufacturing/proc.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279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>
                          <a:latin typeface="Arial Narrow" panose="020B0606020202030204" pitchFamily="34" charset="0"/>
                          <a:ea typeface="宋体" pitchFamily="2" charset="-122"/>
                        </a:rPr>
                        <a:t>Space</a:t>
                      </a:r>
                      <a:endParaRPr lang="en-GB" sz="20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2000" dirty="0" err="1" smtClean="0">
                          <a:latin typeface="Arial Narrow" panose="020B0606020202030204" pitchFamily="34" charset="0"/>
                        </a:rPr>
                        <a:t>ICTs</a:t>
                      </a:r>
                      <a:endParaRPr lang="en-GB" sz="20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2797"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2000" b="1" u="sng" dirty="0" smtClean="0">
                          <a:solidFill>
                            <a:srgbClr val="003399"/>
                          </a:solidFill>
                        </a:rPr>
                        <a:t>Societal Challenges</a:t>
                      </a:r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73033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>
                          <a:latin typeface="Arial Narrow" panose="020B0606020202030204" pitchFamily="34" charset="0"/>
                          <a:ea typeface="宋体" pitchFamily="2" charset="-122"/>
                        </a:rPr>
                        <a:t>Health, demographic change</a:t>
                      </a:r>
                      <a:br>
                        <a:rPr lang="en-US" altLang="zh-CN" sz="2000" dirty="0" smtClean="0">
                          <a:latin typeface="Arial Narrow" panose="020B0606020202030204" pitchFamily="34" charset="0"/>
                          <a:ea typeface="宋体" pitchFamily="2" charset="-122"/>
                        </a:rPr>
                      </a:br>
                      <a:r>
                        <a:rPr lang="en-US" altLang="zh-CN" sz="2000" dirty="0" smtClean="0">
                          <a:latin typeface="Arial Narrow" panose="020B0606020202030204" pitchFamily="34" charset="0"/>
                          <a:ea typeface="宋体" pitchFamily="2" charset="-122"/>
                        </a:rPr>
                        <a:t>and well-being</a:t>
                      </a:r>
                      <a:endParaRPr lang="en-GB" sz="20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089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2000" dirty="0" smtClean="0">
                          <a:latin typeface="Arial Narrow" panose="020B0606020202030204" pitchFamily="34" charset="0"/>
                          <a:ea typeface="宋体" pitchFamily="2" charset="-122"/>
                        </a:rPr>
                        <a:t>Climate action, resource efficiency and raw materials</a:t>
                      </a:r>
                      <a:endParaRPr lang="en-GB" sz="2000" dirty="0" smtClean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520">
                <a:tc>
                  <a:txBody>
                    <a:bodyPr/>
                    <a:lstStyle/>
                    <a:p>
                      <a:pPr marL="0" marR="0" indent="0" algn="ctr" defTabSz="91089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kern="120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宋体" pitchFamily="2" charset="-122"/>
                          <a:cs typeface="+mn-cs"/>
                        </a:rPr>
                        <a:t>Secure, clean and efficient energy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089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2000" dirty="0" smtClean="0">
                          <a:latin typeface="Arial Narrow" panose="020B0606020202030204" pitchFamily="34" charset="0"/>
                          <a:ea typeface="宋体" pitchFamily="2" charset="-122"/>
                        </a:rPr>
                        <a:t>Inclusive, innovative and reflective</a:t>
                      </a:r>
                    </a:p>
                    <a:p>
                      <a:pPr marL="0" marR="0" indent="0" algn="ctr" defTabSz="91089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2000" dirty="0" smtClean="0">
                          <a:latin typeface="Arial Narrow" panose="020B0606020202030204" pitchFamily="34" charset="0"/>
                          <a:ea typeface="宋体" pitchFamily="2" charset="-122"/>
                        </a:rPr>
                        <a:t>societies</a:t>
                      </a:r>
                      <a:endParaRPr lang="en-US" altLang="zh-CN" sz="2000" dirty="0" smtClean="0">
                        <a:latin typeface="Arial Narrow" panose="020B0606020202030204" pitchFamily="34" charset="0"/>
                        <a:ea typeface="宋体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520">
                <a:tc>
                  <a:txBody>
                    <a:bodyPr/>
                    <a:lstStyle/>
                    <a:p>
                      <a:pPr marL="0" marR="0" indent="0" algn="ctr" defTabSz="91089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dirty="0" smtClean="0">
                          <a:latin typeface="Arial Narrow" panose="020B0606020202030204" pitchFamily="34" charset="0"/>
                          <a:ea typeface="宋体" pitchFamily="2" charset="-122"/>
                        </a:rPr>
                        <a:t>Smart, green and integrated transport </a:t>
                      </a:r>
                      <a:endParaRPr lang="en-GB" sz="2000" dirty="0" smtClean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730334">
                <a:tc>
                  <a:txBody>
                    <a:bodyPr/>
                    <a:lstStyle/>
                    <a:p>
                      <a:pPr algn="ctr"/>
                      <a:r>
                        <a:rPr lang="en-GB" altLang="zh-CN" sz="2000" dirty="0" smtClean="0">
                          <a:latin typeface="Arial Narrow" panose="020B0606020202030204" pitchFamily="34" charset="0"/>
                          <a:ea typeface="宋体" pitchFamily="2" charset="-122"/>
                        </a:rPr>
                        <a:t>Food security, sustainable agriculture, marine and maritime research and the</a:t>
                      </a:r>
                    </a:p>
                    <a:p>
                      <a:pPr algn="ctr"/>
                      <a:r>
                        <a:rPr lang="en-GB" altLang="zh-CN" sz="2000" dirty="0" smtClean="0">
                          <a:latin typeface="Arial Narrow" panose="020B0606020202030204" pitchFamily="34" charset="0"/>
                          <a:ea typeface="宋体" pitchFamily="2" charset="-122"/>
                        </a:rPr>
                        <a:t>bio-­based economy</a:t>
                      </a:r>
                      <a:endParaRPr lang="en-GB" sz="2000" dirty="0" smtClean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altLang="zh-CN" sz="2000" dirty="0" smtClean="0">
                          <a:latin typeface="Arial Narrow" panose="020B0606020202030204" pitchFamily="34" charset="0"/>
                          <a:ea typeface="宋体" pitchFamily="2" charset="-122"/>
                        </a:rPr>
                        <a:t>Secure societies – protecting freedom and</a:t>
                      </a:r>
                    </a:p>
                    <a:p>
                      <a:pPr algn="ctr"/>
                      <a:r>
                        <a:rPr lang="en-GB" altLang="zh-CN" sz="2000" dirty="0" smtClean="0">
                          <a:latin typeface="Arial Narrow" panose="020B0606020202030204" pitchFamily="34" charset="0"/>
                          <a:ea typeface="宋体" pitchFamily="2" charset="-122"/>
                        </a:rPr>
                        <a:t>security of Europe and its citizens</a:t>
                      </a:r>
                      <a:endParaRPr lang="en-GB" sz="2000" dirty="0" smtClean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4552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96752"/>
            <a:ext cx="8640960" cy="648990"/>
          </a:xfrm>
        </p:spPr>
        <p:txBody>
          <a:bodyPr/>
          <a:lstStyle/>
          <a:p>
            <a:r>
              <a:rPr lang="fr-BE" dirty="0" err="1" smtClean="0"/>
              <a:t>Strengths</a:t>
            </a:r>
            <a:r>
              <a:rPr lang="fr-BE" dirty="0" smtClean="0"/>
              <a:t> of </a:t>
            </a:r>
            <a:r>
              <a:rPr lang="fr-BE" dirty="0" err="1" smtClean="0"/>
              <a:t>European</a:t>
            </a:r>
            <a:r>
              <a:rPr lang="fr-BE" dirty="0" smtClean="0"/>
              <a:t> R&amp;I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916832"/>
            <a:ext cx="8640960" cy="4752528"/>
          </a:xfrm>
        </p:spPr>
        <p:txBody>
          <a:bodyPr/>
          <a:lstStyle/>
          <a:p>
            <a:r>
              <a:rPr lang="en-GB" sz="2000" dirty="0" smtClean="0"/>
              <a:t>Europe </a:t>
            </a:r>
            <a:r>
              <a:rPr lang="en-GB" sz="2000" dirty="0"/>
              <a:t>remains </a:t>
            </a:r>
            <a:r>
              <a:rPr lang="en-GB" sz="2000" dirty="0" smtClean="0"/>
              <a:t>the </a:t>
            </a:r>
            <a:r>
              <a:rPr lang="en-GB" sz="2000" dirty="0"/>
              <a:t>main knowledge production centre in the world</a:t>
            </a:r>
            <a:r>
              <a:rPr lang="en-GB" sz="2000" b="0" dirty="0"/>
              <a:t>, </a:t>
            </a:r>
            <a:r>
              <a:rPr lang="en-GB" sz="2000" b="0" dirty="0" smtClean="0"/>
              <a:t>with almost 1/3 of </a:t>
            </a:r>
            <a:r>
              <a:rPr lang="en-GB" sz="2000" b="0" dirty="0"/>
              <a:t>the world’s </a:t>
            </a:r>
            <a:r>
              <a:rPr lang="en-GB" sz="2000" b="0" dirty="0" smtClean="0"/>
              <a:t>S&amp;T production, and the </a:t>
            </a:r>
            <a:r>
              <a:rPr lang="en-GB" sz="2000" b="0" dirty="0"/>
              <a:t>largest number of researchers in the world (public + private sectors).</a:t>
            </a:r>
          </a:p>
          <a:p>
            <a:r>
              <a:rPr lang="en-GB" sz="2000" dirty="0" smtClean="0"/>
              <a:t>The </a:t>
            </a:r>
            <a:r>
              <a:rPr lang="en-GB" sz="2000" dirty="0"/>
              <a:t>EU </a:t>
            </a:r>
            <a:r>
              <a:rPr lang="en-GB" sz="2000" dirty="0" smtClean="0"/>
              <a:t>remains </a:t>
            </a:r>
            <a:r>
              <a:rPr lang="en-GB" sz="2000" dirty="0"/>
              <a:t>a very attractive location for </a:t>
            </a:r>
            <a:r>
              <a:rPr lang="en-GB" sz="2000" dirty="0" smtClean="0"/>
              <a:t>R&amp;I investment</a:t>
            </a:r>
            <a:r>
              <a:rPr lang="en-GB" sz="2000" b="0" dirty="0"/>
              <a:t>. In 2011, the EU was the main destination of FDI in the </a:t>
            </a:r>
            <a:r>
              <a:rPr lang="en-GB" sz="2000" b="0" dirty="0" smtClean="0"/>
              <a:t>world.</a:t>
            </a:r>
          </a:p>
          <a:p>
            <a:r>
              <a:rPr lang="en-GB" sz="2000" b="0" dirty="0" smtClean="0"/>
              <a:t>With </a:t>
            </a:r>
            <a:r>
              <a:rPr lang="en-GB" sz="2000" b="0" dirty="0"/>
              <a:t>28 member states and more than 20 official </a:t>
            </a:r>
            <a:r>
              <a:rPr lang="en-GB" sz="2000" b="0" dirty="0" smtClean="0"/>
              <a:t>languages, </a:t>
            </a:r>
            <a:r>
              <a:rPr lang="en-GB" sz="2000" dirty="0"/>
              <a:t>the EU is </a:t>
            </a:r>
            <a:r>
              <a:rPr lang="en-GB" sz="2000" dirty="0" smtClean="0"/>
              <a:t>highly diversified</a:t>
            </a:r>
            <a:r>
              <a:rPr lang="en-GB" sz="2000" b="0" dirty="0" smtClean="0"/>
              <a:t>, which explains that:</a:t>
            </a:r>
          </a:p>
          <a:p>
            <a:pPr lvl="1"/>
            <a:r>
              <a:rPr lang="en-GB" sz="2000" b="0" dirty="0" smtClean="0">
                <a:solidFill>
                  <a:srgbClr val="054285"/>
                </a:solidFill>
              </a:rPr>
              <a:t>European </a:t>
            </a:r>
            <a:r>
              <a:rPr lang="en-GB" sz="2000" b="0" dirty="0">
                <a:solidFill>
                  <a:srgbClr val="054285"/>
                </a:solidFill>
              </a:rPr>
              <a:t>researchers are </a:t>
            </a:r>
            <a:r>
              <a:rPr lang="en-GB" sz="2000" b="0" dirty="0" smtClean="0">
                <a:solidFill>
                  <a:srgbClr val="054285"/>
                </a:solidFill>
              </a:rPr>
              <a:t>used to </a:t>
            </a:r>
            <a:r>
              <a:rPr lang="en-GB" sz="2000" b="0" dirty="0">
                <a:solidFill>
                  <a:srgbClr val="054285"/>
                </a:solidFill>
              </a:rPr>
              <a:t>cultural and linguistic diversity, </a:t>
            </a:r>
            <a:r>
              <a:rPr lang="en-GB" sz="2000" b="0" dirty="0" smtClean="0">
                <a:solidFill>
                  <a:srgbClr val="054285"/>
                </a:solidFill>
              </a:rPr>
              <a:t>and are frequently </a:t>
            </a:r>
            <a:r>
              <a:rPr lang="en-GB" sz="2000" b="0" dirty="0">
                <a:solidFill>
                  <a:srgbClr val="054285"/>
                </a:solidFill>
              </a:rPr>
              <a:t>involved in international </a:t>
            </a:r>
            <a:r>
              <a:rPr lang="en-GB" sz="2000" b="0" dirty="0" smtClean="0">
                <a:solidFill>
                  <a:srgbClr val="054285"/>
                </a:solidFill>
              </a:rPr>
              <a:t>collaborations</a:t>
            </a:r>
            <a:br>
              <a:rPr lang="en-GB" sz="2000" b="0" dirty="0" smtClean="0">
                <a:solidFill>
                  <a:srgbClr val="054285"/>
                </a:solidFill>
              </a:rPr>
            </a:br>
            <a:r>
              <a:rPr lang="en-GB" sz="1800" b="0" dirty="0" smtClean="0">
                <a:solidFill>
                  <a:srgbClr val="054285"/>
                </a:solidFill>
              </a:rPr>
              <a:t>(a necessity for the smaller EU countries)</a:t>
            </a:r>
            <a:r>
              <a:rPr lang="en-GB" sz="2000" b="0" dirty="0" smtClean="0">
                <a:solidFill>
                  <a:srgbClr val="054285"/>
                </a:solidFill>
              </a:rPr>
              <a:t>.</a:t>
            </a:r>
          </a:p>
          <a:p>
            <a:pPr lvl="1"/>
            <a:r>
              <a:rPr lang="en-GB" sz="2000" b="0" dirty="0" smtClean="0">
                <a:solidFill>
                  <a:srgbClr val="054285"/>
                </a:solidFill>
              </a:rPr>
              <a:t>The </a:t>
            </a:r>
            <a:r>
              <a:rPr lang="en-GB" sz="2000" b="0" dirty="0">
                <a:solidFill>
                  <a:srgbClr val="054285"/>
                </a:solidFill>
              </a:rPr>
              <a:t>European research landscape is highly networked</a:t>
            </a:r>
            <a:r>
              <a:rPr lang="en-GB" sz="2000" b="0" dirty="0" smtClean="0">
                <a:solidFill>
                  <a:srgbClr val="054285"/>
                </a:solidFill>
              </a:rPr>
              <a:t>.</a:t>
            </a:r>
          </a:p>
          <a:p>
            <a:pPr lvl="1"/>
            <a:r>
              <a:rPr lang="en-GB" sz="2000" b="0" dirty="0" smtClean="0">
                <a:solidFill>
                  <a:srgbClr val="054285"/>
                </a:solidFill>
              </a:rPr>
              <a:t>For </a:t>
            </a:r>
            <a:r>
              <a:rPr lang="en-GB" sz="2000" b="0" dirty="0">
                <a:solidFill>
                  <a:srgbClr val="054285"/>
                </a:solidFill>
              </a:rPr>
              <a:t>these reasons, partnering with a European (public or private) research organization usually takes place very smoothly, and is often an effective way to gain access to existing networks</a:t>
            </a:r>
            <a:r>
              <a:rPr lang="en-GB" sz="2000" b="0" dirty="0" smtClean="0">
                <a:solidFill>
                  <a:srgbClr val="054285"/>
                </a:solidFill>
              </a:rPr>
              <a:t>.</a:t>
            </a:r>
            <a:endParaRPr lang="en-GB" sz="2000" b="0" dirty="0">
              <a:solidFill>
                <a:srgbClr val="054285"/>
              </a:solidFill>
            </a:endParaRPr>
          </a:p>
          <a:p>
            <a:endParaRPr lang="en-GB" sz="2000" b="0" dirty="0"/>
          </a:p>
        </p:txBody>
      </p:sp>
    </p:spTree>
    <p:extLst>
      <p:ext uri="{BB962C8B-B14F-4D97-AF65-F5344CB8AC3E}">
        <p14:creationId xmlns:p14="http://schemas.microsoft.com/office/powerpoint/2010/main" val="904908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5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412776"/>
            <a:ext cx="8496944" cy="1152128"/>
          </a:xfrm>
        </p:spPr>
        <p:txBody>
          <a:bodyPr/>
          <a:lstStyle/>
          <a:p>
            <a:pPr marL="0" indent="0" algn="ctr"/>
            <a:r>
              <a:rPr lang="en-US" altLang="zh-CN" sz="3200" dirty="0">
                <a:solidFill>
                  <a:srgbClr val="950F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typical </a:t>
            </a:r>
            <a:r>
              <a:rPr lang="en-US" altLang="zh-CN" sz="3200" dirty="0" smtClean="0">
                <a:solidFill>
                  <a:srgbClr val="950F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Horizon 2020</a:t>
            </a:r>
            <a:br>
              <a:rPr lang="en-US" altLang="zh-CN" sz="3200" dirty="0" smtClean="0">
                <a:solidFill>
                  <a:srgbClr val="950F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zh-CN" sz="3200" dirty="0" smtClean="0">
                <a:solidFill>
                  <a:srgbClr val="950F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collaborative project</a:t>
            </a:r>
            <a:endParaRPr lang="en-US" altLang="zh-CN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12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528" y="2924944"/>
            <a:ext cx="8507413" cy="3456384"/>
          </a:xfrm>
          <a:solidFill>
            <a:srgbClr val="FFFFFF"/>
          </a:solidFill>
          <a:ln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Clr>
                <a:schemeClr val="accent1">
                  <a:lumMod val="50000"/>
                </a:schemeClr>
              </a:buClr>
            </a:pPr>
            <a:r>
              <a:rPr lang="en-US" altLang="zh-CN" dirty="0" smtClean="0">
                <a:ea typeface="宋体" pitchFamily="2" charset="-122"/>
              </a:rPr>
              <a:t>At least 3 research </a:t>
            </a:r>
            <a:r>
              <a:rPr lang="en-US" altLang="zh-CN" dirty="0" err="1" smtClean="0">
                <a:ea typeface="宋体" pitchFamily="2" charset="-122"/>
              </a:rPr>
              <a:t>organisations</a:t>
            </a:r>
            <a:r>
              <a:rPr lang="en-US" altLang="zh-CN" dirty="0" smtClean="0">
                <a:ea typeface="宋体" pitchFamily="2" charset="-122"/>
              </a:rPr>
              <a:t> </a:t>
            </a:r>
            <a:r>
              <a:rPr lang="en-US" altLang="zh-CN" b="0" dirty="0" smtClean="0">
                <a:ea typeface="宋体" pitchFamily="2" charset="-122"/>
              </a:rPr>
              <a:t>(public or private)</a:t>
            </a:r>
            <a:r>
              <a:rPr lang="en-US" altLang="zh-CN" dirty="0" smtClean="0">
                <a:ea typeface="宋体" pitchFamily="2" charset="-122"/>
              </a:rPr>
              <a:t> from 3 ≠ European countries</a:t>
            </a:r>
            <a:br>
              <a:rPr lang="en-US" altLang="zh-CN" dirty="0" smtClean="0">
                <a:ea typeface="宋体" pitchFamily="2" charset="-122"/>
              </a:rPr>
            </a:br>
            <a:r>
              <a:rPr lang="en-US" altLang="zh-CN" sz="2400" b="0" dirty="0" smtClean="0">
                <a:ea typeface="宋体" pitchFamily="2" charset="-122"/>
              </a:rPr>
              <a:t>(one of them being the project coordinator)</a:t>
            </a:r>
            <a:r>
              <a:rPr lang="en-US" altLang="zh-CN" b="0" dirty="0" smtClean="0">
                <a:ea typeface="宋体" pitchFamily="2" charset="-122"/>
              </a:rPr>
              <a:t/>
            </a:r>
            <a:br>
              <a:rPr lang="en-US" altLang="zh-CN" b="0" dirty="0" smtClean="0">
                <a:ea typeface="宋体" pitchFamily="2" charset="-122"/>
              </a:rPr>
            </a:br>
            <a:r>
              <a:rPr lang="en-US" altLang="zh-CN" dirty="0" smtClean="0">
                <a:ea typeface="宋体" pitchFamily="2" charset="-122"/>
              </a:rPr>
              <a:t>and possibly more from other countries</a:t>
            </a:r>
            <a:br>
              <a:rPr lang="en-US" altLang="zh-CN" dirty="0" smtClean="0">
                <a:ea typeface="宋体" pitchFamily="2" charset="-122"/>
              </a:rPr>
            </a:br>
            <a:r>
              <a:rPr lang="en-US" altLang="zh-CN" sz="2400" b="0" dirty="0" smtClean="0">
                <a:ea typeface="宋体" pitchFamily="2" charset="-122"/>
              </a:rPr>
              <a:t>(from the EU or not)</a:t>
            </a:r>
            <a:endParaRPr lang="en-US" altLang="zh-CN" b="0" dirty="0">
              <a:ea typeface="宋体" pitchFamily="2" charset="-122"/>
            </a:endParaRPr>
          </a:p>
          <a:p>
            <a:pPr>
              <a:buClr>
                <a:schemeClr val="accent1">
                  <a:lumMod val="50000"/>
                </a:schemeClr>
              </a:buClr>
            </a:pPr>
            <a:r>
              <a:rPr lang="en-US" altLang="zh-CN" dirty="0">
                <a:solidFill>
                  <a:srgbClr val="7030A0"/>
                </a:solidFill>
                <a:ea typeface="宋体" pitchFamily="2" charset="-122"/>
              </a:rPr>
              <a:t>4 years </a:t>
            </a:r>
            <a:r>
              <a:rPr lang="en-US" altLang="zh-CN" dirty="0" smtClean="0">
                <a:solidFill>
                  <a:srgbClr val="7030A0"/>
                </a:solidFill>
                <a:ea typeface="宋体" pitchFamily="2" charset="-122"/>
              </a:rPr>
              <a:t>duration </a:t>
            </a:r>
            <a:r>
              <a:rPr lang="en-US" altLang="zh-CN" sz="2000" b="0" dirty="0" smtClean="0">
                <a:solidFill>
                  <a:srgbClr val="7030A0"/>
                </a:solidFill>
                <a:ea typeface="宋体" pitchFamily="2" charset="-122"/>
              </a:rPr>
              <a:t>(example)</a:t>
            </a:r>
            <a:endParaRPr lang="en-US" altLang="zh-CN" b="0" dirty="0">
              <a:solidFill>
                <a:srgbClr val="7030A0"/>
              </a:solidFill>
              <a:ea typeface="宋体" pitchFamily="2" charset="-122"/>
            </a:endParaRPr>
          </a:p>
          <a:p>
            <a:pPr>
              <a:buClr>
                <a:schemeClr val="accent1">
                  <a:lumMod val="50000"/>
                </a:schemeClr>
              </a:buClr>
            </a:pPr>
            <a:r>
              <a:rPr lang="en-US" altLang="zh-CN" dirty="0" smtClean="0">
                <a:ea typeface="宋体" pitchFamily="2" charset="-122"/>
              </a:rPr>
              <a:t>10 M€ budget </a:t>
            </a:r>
            <a:r>
              <a:rPr lang="en-US" altLang="zh-CN" sz="2000" b="0" dirty="0">
                <a:ea typeface="宋体" pitchFamily="2" charset="-122"/>
              </a:rPr>
              <a:t>(example)</a:t>
            </a:r>
          </a:p>
          <a:p>
            <a:pPr>
              <a:buClr>
                <a:schemeClr val="accent1">
                  <a:lumMod val="50000"/>
                </a:schemeClr>
              </a:buClr>
            </a:pPr>
            <a:endParaRPr lang="en-US" altLang="zh-CN" u="sng" dirty="0"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11614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12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12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12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12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12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12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40768"/>
          </a:xfrm>
          <a:solidFill>
            <a:schemeClr val="bg1"/>
          </a:solidFill>
        </p:spPr>
        <p:txBody>
          <a:bodyPr anchor="t" anchorCtr="0"/>
          <a:lstStyle/>
          <a:p>
            <a:pPr marL="0" indent="0" algn="ctr"/>
            <a:r>
              <a:rPr lang="fr-BE" dirty="0" err="1" smtClean="0">
                <a:solidFill>
                  <a:srgbClr val="950F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Typical</a:t>
            </a:r>
            <a:r>
              <a:rPr lang="fr-BE" dirty="0" smtClean="0">
                <a:solidFill>
                  <a:srgbClr val="950F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BE" dirty="0" err="1" smtClean="0">
                <a:solidFill>
                  <a:srgbClr val="950F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procedure</a:t>
            </a:r>
            <a:r>
              <a:rPr lang="fr-BE" dirty="0" smtClean="0">
                <a:solidFill>
                  <a:srgbClr val="950F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fr-BE" dirty="0" smtClean="0">
                <a:solidFill>
                  <a:srgbClr val="950F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fr-BE" dirty="0" smtClean="0">
                <a:solidFill>
                  <a:srgbClr val="950F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collaborative </a:t>
            </a:r>
            <a:r>
              <a:rPr lang="fr-BE" dirty="0" err="1" smtClean="0">
                <a:solidFill>
                  <a:srgbClr val="950F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projects</a:t>
            </a:r>
            <a:endParaRPr lang="en-GB" dirty="0">
              <a:solidFill>
                <a:srgbClr val="950F2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547936" y="1124744"/>
            <a:ext cx="3816424" cy="576064"/>
          </a:xfrm>
          <a:prstGeom prst="rect">
            <a:avLst/>
          </a:prstGeom>
          <a:solidFill>
            <a:srgbClr val="FF9900"/>
          </a:solidFill>
          <a:ln w="19050">
            <a:solidFill>
              <a:srgbClr val="002060"/>
            </a:solidFill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BE" sz="3200" b="1" i="0" u="none" strike="noStrike" cap="none" normalizeH="0" baseline="0" dirty="0" err="1" smtClean="0">
                <a:ln>
                  <a:noFill/>
                </a:ln>
                <a:solidFill>
                  <a:srgbClr val="2D5EC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Eur</a:t>
            </a:r>
            <a:r>
              <a:rPr kumimoji="0" lang="fr-BE" sz="3200" b="1" i="0" u="none" strike="noStrike" cap="none" normalizeH="0" baseline="0" dirty="0" smtClean="0">
                <a:ln>
                  <a:noFill/>
                </a:ln>
                <a:solidFill>
                  <a:srgbClr val="2D5EC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. Commission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4788024" y="1124744"/>
            <a:ext cx="3816424" cy="576064"/>
          </a:xfrm>
          <a:prstGeom prst="rect">
            <a:avLst/>
          </a:prstGeom>
          <a:solidFill>
            <a:srgbClr val="FF9900"/>
          </a:solidFill>
          <a:ln w="19050">
            <a:solidFill>
              <a:srgbClr val="002060"/>
            </a:solidFill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BE" sz="3200" b="1" i="0" u="none" strike="noStrike" cap="none" normalizeH="0" baseline="0" dirty="0" smtClean="0">
                <a:ln>
                  <a:noFill/>
                </a:ln>
                <a:solidFill>
                  <a:srgbClr val="2D5EC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Participants</a:t>
            </a:r>
          </a:p>
        </p:txBody>
      </p:sp>
      <p:sp>
        <p:nvSpPr>
          <p:cNvPr id="7" name="Rectangle à coins arrondis 6"/>
          <p:cNvSpPr/>
          <p:nvPr/>
        </p:nvSpPr>
        <p:spPr bwMode="auto">
          <a:xfrm>
            <a:off x="611560" y="1916832"/>
            <a:ext cx="3672408" cy="792088"/>
          </a:xfrm>
          <a:prstGeom prst="roundRect">
            <a:avLst/>
          </a:prstGeom>
          <a:noFill/>
          <a:ln w="25400">
            <a:solidFill>
              <a:srgbClr val="00B050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BE" sz="2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Publication</a:t>
            </a:r>
            <a:r>
              <a:rPr kumimoji="0" lang="fr-BE" sz="2400" b="0" i="0" u="none" strike="noStrike" cap="none" normalizeH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of a</a:t>
            </a:r>
            <a:r>
              <a:rPr lang="fr-BE" sz="2400" b="0" dirty="0">
                <a:solidFill>
                  <a:schemeClr val="accent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fr-BE" sz="2400" b="0" dirty="0">
                <a:solidFill>
                  <a:schemeClr val="accent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kumimoji="0" lang="fr-BE" sz="2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Call for </a:t>
            </a:r>
            <a:r>
              <a:rPr kumimoji="0" lang="fr-BE" sz="24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Proposals</a:t>
            </a:r>
            <a:endParaRPr kumimoji="0" lang="fr-BE" sz="24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Rectangle à coins arrondis 7"/>
          <p:cNvSpPr/>
          <p:nvPr/>
        </p:nvSpPr>
        <p:spPr bwMode="auto">
          <a:xfrm>
            <a:off x="4860032" y="1916832"/>
            <a:ext cx="3672408" cy="792088"/>
          </a:xfrm>
          <a:prstGeom prst="roundRect">
            <a:avLst/>
          </a:prstGeom>
          <a:noFill/>
          <a:ln w="25400">
            <a:solidFill>
              <a:srgbClr val="00B050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BE" sz="24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Decision</a:t>
            </a:r>
            <a:r>
              <a:rPr kumimoji="0" lang="fr-BE" sz="2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to </a:t>
            </a:r>
            <a:r>
              <a:rPr kumimoji="0" lang="fr-BE" sz="24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prepare</a:t>
            </a:r>
            <a:r>
              <a:rPr kumimoji="0" lang="fr-BE" sz="2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fr-BE" sz="2400" b="0" i="0" u="none" strike="noStrike" cap="none" normalizeH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r>
              <a:rPr kumimoji="0" lang="fr-BE" sz="2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fr-BE" sz="24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proposal</a:t>
            </a:r>
            <a:r>
              <a:rPr kumimoji="0" lang="fr-BE" sz="2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fr-BE" sz="20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kumimoji="0" lang="fr-BE" sz="20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find</a:t>
            </a:r>
            <a:r>
              <a:rPr kumimoji="0" lang="fr-BE" sz="20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fr-BE" sz="20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partners</a:t>
            </a:r>
            <a:r>
              <a:rPr kumimoji="0" lang="fr-BE" sz="20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endParaRPr kumimoji="0" lang="fr-BE" sz="24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Rectangle à coins arrondis 8"/>
          <p:cNvSpPr/>
          <p:nvPr/>
        </p:nvSpPr>
        <p:spPr bwMode="auto">
          <a:xfrm>
            <a:off x="4860032" y="3140968"/>
            <a:ext cx="3672408" cy="792088"/>
          </a:xfrm>
          <a:prstGeom prst="roundRect">
            <a:avLst/>
          </a:prstGeom>
          <a:noFill/>
          <a:ln w="25400">
            <a:solidFill>
              <a:srgbClr val="00B050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BE" sz="24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Preparation</a:t>
            </a:r>
            <a:r>
              <a:rPr kumimoji="0" lang="fr-BE" sz="2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and on-line </a:t>
            </a:r>
            <a:r>
              <a:rPr kumimoji="0" lang="fr-BE" sz="24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submission</a:t>
            </a:r>
            <a:r>
              <a:rPr kumimoji="0" lang="fr-BE" sz="2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of a </a:t>
            </a:r>
            <a:r>
              <a:rPr kumimoji="0" lang="fr-BE" sz="24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proposal</a:t>
            </a:r>
            <a:endParaRPr kumimoji="0" lang="fr-BE" sz="24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Rectangle à coins arrondis 10"/>
          <p:cNvSpPr/>
          <p:nvPr/>
        </p:nvSpPr>
        <p:spPr bwMode="auto">
          <a:xfrm>
            <a:off x="631722" y="4293096"/>
            <a:ext cx="3672408" cy="792088"/>
          </a:xfrm>
          <a:prstGeom prst="roundRect">
            <a:avLst/>
          </a:prstGeom>
          <a:noFill/>
          <a:ln w="25400">
            <a:solidFill>
              <a:srgbClr val="00B050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BE" sz="24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Selection</a:t>
            </a:r>
            <a:r>
              <a:rPr kumimoji="0" lang="fr-BE" sz="2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of the best </a:t>
            </a:r>
            <a:r>
              <a:rPr kumimoji="0" lang="fr-BE" sz="24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proposals</a:t>
            </a:r>
            <a:r>
              <a:rPr kumimoji="0" lang="fr-BE" sz="2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fr-BE" sz="20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kumimoji="0" lang="fr-BE" sz="20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ranking</a:t>
            </a:r>
            <a:r>
              <a:rPr kumimoji="0" lang="fr-BE" sz="20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endParaRPr kumimoji="0" lang="fr-BE" sz="24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Rectangle à coins arrondis 11"/>
          <p:cNvSpPr/>
          <p:nvPr/>
        </p:nvSpPr>
        <p:spPr bwMode="auto">
          <a:xfrm>
            <a:off x="4860032" y="5949280"/>
            <a:ext cx="3672408" cy="504056"/>
          </a:xfrm>
          <a:prstGeom prst="roundRect">
            <a:avLst/>
          </a:prstGeom>
          <a:noFill/>
          <a:ln w="25400">
            <a:solidFill>
              <a:srgbClr val="00B050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BE" sz="2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The </a:t>
            </a:r>
            <a:r>
              <a:rPr kumimoji="0" lang="fr-BE" sz="24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project</a:t>
            </a:r>
            <a:r>
              <a:rPr kumimoji="0" lang="fr-BE" sz="2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fr-BE" sz="24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can</a:t>
            </a:r>
            <a:r>
              <a:rPr kumimoji="0" lang="fr-BE" sz="2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fr-BE" sz="24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start</a:t>
            </a:r>
            <a:endParaRPr kumimoji="0" lang="fr-BE" sz="24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Rectangle à coins arrondis 12"/>
          <p:cNvSpPr/>
          <p:nvPr/>
        </p:nvSpPr>
        <p:spPr bwMode="auto">
          <a:xfrm>
            <a:off x="611560" y="5301208"/>
            <a:ext cx="7920880" cy="432048"/>
          </a:xfrm>
          <a:prstGeom prst="roundRect">
            <a:avLst/>
          </a:prstGeom>
          <a:noFill/>
          <a:ln w="25400">
            <a:solidFill>
              <a:srgbClr val="00B050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BE" sz="24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Preparation</a:t>
            </a:r>
            <a:r>
              <a:rPr kumimoji="0" lang="fr-BE" sz="2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and signature of the </a:t>
            </a:r>
            <a:r>
              <a:rPr kumimoji="0" lang="fr-BE" sz="24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grant</a:t>
            </a:r>
            <a:r>
              <a:rPr kumimoji="0" lang="fr-BE" sz="2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agreement</a:t>
            </a:r>
          </a:p>
        </p:txBody>
      </p:sp>
      <p:cxnSp>
        <p:nvCxnSpPr>
          <p:cNvPr id="19" name="Connecteur droit avec flèche 18"/>
          <p:cNvCxnSpPr>
            <a:stCxn id="8" idx="2"/>
            <a:endCxn id="9" idx="0"/>
          </p:cNvCxnSpPr>
          <p:nvPr/>
        </p:nvCxnSpPr>
        <p:spPr bwMode="auto">
          <a:xfrm>
            <a:off x="6696236" y="2708920"/>
            <a:ext cx="0" cy="432048"/>
          </a:xfrm>
          <a:prstGeom prst="straightConnector1">
            <a:avLst/>
          </a:prstGeom>
          <a:noFill/>
          <a:ln w="25400">
            <a:solidFill>
              <a:srgbClr val="950F25"/>
            </a:solidFill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Connecteur droit avec flèche 21"/>
          <p:cNvCxnSpPr>
            <a:stCxn id="7" idx="3"/>
            <a:endCxn id="8" idx="1"/>
          </p:cNvCxnSpPr>
          <p:nvPr/>
        </p:nvCxnSpPr>
        <p:spPr bwMode="auto">
          <a:xfrm>
            <a:off x="4283968" y="2312876"/>
            <a:ext cx="576064" cy="0"/>
          </a:xfrm>
          <a:prstGeom prst="straightConnector1">
            <a:avLst/>
          </a:prstGeom>
          <a:noFill/>
          <a:ln w="25400">
            <a:solidFill>
              <a:srgbClr val="950F25"/>
            </a:solidFill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Connecteur droit avec flèche 24"/>
          <p:cNvCxnSpPr>
            <a:stCxn id="9" idx="1"/>
            <a:endCxn id="24" idx="3"/>
          </p:cNvCxnSpPr>
          <p:nvPr/>
        </p:nvCxnSpPr>
        <p:spPr bwMode="auto">
          <a:xfrm flipH="1">
            <a:off x="4304130" y="3537012"/>
            <a:ext cx="555902" cy="0"/>
          </a:xfrm>
          <a:prstGeom prst="straightConnector1">
            <a:avLst/>
          </a:prstGeom>
          <a:noFill/>
          <a:ln w="25400">
            <a:solidFill>
              <a:srgbClr val="950F25"/>
            </a:solidFill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Connecteur droit avec flèche 27"/>
          <p:cNvCxnSpPr>
            <a:stCxn id="24" idx="2"/>
            <a:endCxn id="11" idx="0"/>
          </p:cNvCxnSpPr>
          <p:nvPr/>
        </p:nvCxnSpPr>
        <p:spPr bwMode="auto">
          <a:xfrm>
            <a:off x="2467926" y="4077072"/>
            <a:ext cx="0" cy="216024"/>
          </a:xfrm>
          <a:prstGeom prst="straightConnector1">
            <a:avLst/>
          </a:prstGeom>
          <a:noFill/>
          <a:ln w="25400">
            <a:solidFill>
              <a:srgbClr val="950F25"/>
            </a:solidFill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Forme 37"/>
          <p:cNvCxnSpPr>
            <a:stCxn id="11" idx="3"/>
            <a:endCxn id="13" idx="0"/>
          </p:cNvCxnSpPr>
          <p:nvPr/>
        </p:nvCxnSpPr>
        <p:spPr bwMode="auto">
          <a:xfrm>
            <a:off x="4304130" y="4689140"/>
            <a:ext cx="267870" cy="612068"/>
          </a:xfrm>
          <a:prstGeom prst="curvedConnector2">
            <a:avLst/>
          </a:prstGeom>
          <a:noFill/>
          <a:ln w="25400">
            <a:solidFill>
              <a:srgbClr val="950F25"/>
            </a:solidFill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Forme 38"/>
          <p:cNvCxnSpPr>
            <a:stCxn id="13" idx="2"/>
            <a:endCxn id="12" idx="1"/>
          </p:cNvCxnSpPr>
          <p:nvPr/>
        </p:nvCxnSpPr>
        <p:spPr bwMode="auto">
          <a:xfrm rot="16200000" flipH="1">
            <a:off x="4481990" y="5823266"/>
            <a:ext cx="468052" cy="288032"/>
          </a:xfrm>
          <a:prstGeom prst="curvedConnector2">
            <a:avLst/>
          </a:prstGeom>
          <a:noFill/>
          <a:ln w="25400">
            <a:solidFill>
              <a:srgbClr val="950F25"/>
            </a:solidFill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Rectangle à coins arrondis 8"/>
          <p:cNvSpPr/>
          <p:nvPr/>
        </p:nvSpPr>
        <p:spPr bwMode="auto">
          <a:xfrm>
            <a:off x="631722" y="2996952"/>
            <a:ext cx="3672408" cy="1080120"/>
          </a:xfrm>
          <a:prstGeom prst="roundRect">
            <a:avLst/>
          </a:prstGeom>
          <a:noFill/>
          <a:ln w="25400">
            <a:solidFill>
              <a:srgbClr val="00B050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/>
            <a:r>
              <a:rPr lang="fr-BE" sz="2400" b="0" dirty="0">
                <a:solidFill>
                  <a:schemeClr val="accent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Evaluation of the </a:t>
            </a:r>
            <a:r>
              <a:rPr lang="fr-BE" sz="2400" b="0" dirty="0" err="1">
                <a:solidFill>
                  <a:schemeClr val="accent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proposals</a:t>
            </a:r>
            <a:r>
              <a:rPr lang="fr-BE" sz="2400" b="0" dirty="0">
                <a:solidFill>
                  <a:schemeClr val="accent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BE" sz="2000" b="0" dirty="0">
                <a:solidFill>
                  <a:schemeClr val="accent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fr-BE" sz="2000" b="0" dirty="0" err="1">
                <a:solidFill>
                  <a:schemeClr val="accent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indep</a:t>
            </a:r>
            <a:r>
              <a:rPr lang="fr-BE" sz="2000" b="0" dirty="0">
                <a:solidFill>
                  <a:schemeClr val="accent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experts)</a:t>
            </a:r>
          </a:p>
          <a:p>
            <a:pPr marL="3175"/>
            <a:r>
              <a:rPr lang="fr-BE" sz="2000" b="0" dirty="0">
                <a:solidFill>
                  <a:schemeClr val="accent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fr-BE" sz="2000" b="0" dirty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excellence/impact/</a:t>
            </a:r>
            <a:r>
              <a:rPr lang="fr-BE" sz="2000" b="0" dirty="0" err="1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implem</a:t>
            </a:r>
            <a:r>
              <a:rPr lang="fr-BE" sz="2000" b="0" dirty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r>
              <a:rPr lang="fr-BE" sz="2000" b="0" dirty="0">
                <a:solidFill>
                  <a:schemeClr val="accent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endParaRPr lang="fr-BE" sz="2400" b="0" dirty="0">
              <a:solidFill>
                <a:schemeClr val="accent2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2640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2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268760"/>
            <a:ext cx="8640960" cy="648990"/>
          </a:xfrm>
        </p:spPr>
        <p:txBody>
          <a:bodyPr/>
          <a:lstStyle/>
          <a:p>
            <a:r>
              <a:rPr lang="fr-BE" dirty="0" smtClean="0"/>
              <a:t>How to </a:t>
            </a:r>
            <a:r>
              <a:rPr lang="fr-BE" dirty="0" err="1" smtClean="0"/>
              <a:t>find</a:t>
            </a:r>
            <a:r>
              <a:rPr lang="fr-BE" dirty="0" smtClean="0"/>
              <a:t> </a:t>
            </a:r>
            <a:r>
              <a:rPr lang="fr-BE" dirty="0" err="1" smtClean="0"/>
              <a:t>partners</a:t>
            </a:r>
            <a:r>
              <a:rPr lang="fr-BE" dirty="0" smtClean="0"/>
              <a:t> 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132856"/>
            <a:ext cx="8640960" cy="4464496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fr-BE" sz="2400" b="0" dirty="0" smtClean="0"/>
              <a:t>Scientific and patent </a:t>
            </a:r>
            <a:r>
              <a:rPr lang="fr-BE" sz="2400" b="0" dirty="0" err="1" smtClean="0"/>
              <a:t>literature</a:t>
            </a:r>
            <a:endParaRPr lang="fr-BE" sz="2400" b="0" dirty="0" smtClean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fr-BE" sz="2400" b="0" dirty="0" smtClean="0"/>
              <a:t>Scientific </a:t>
            </a:r>
            <a:r>
              <a:rPr lang="fr-BE" sz="2400" b="0" dirty="0" err="1" smtClean="0"/>
              <a:t>conferences</a:t>
            </a:r>
            <a:endParaRPr lang="fr-BE" sz="2400" b="0" dirty="0" smtClean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fr-BE" sz="2400" b="0" dirty="0" err="1" smtClean="0"/>
              <a:t>Cordis</a:t>
            </a:r>
            <a:r>
              <a:rPr lang="fr-BE" sz="2400" b="0" dirty="0" smtClean="0"/>
              <a:t> Partner Service</a:t>
            </a:r>
            <a:br>
              <a:rPr lang="fr-BE" sz="2400" b="0" dirty="0" smtClean="0"/>
            </a:br>
            <a:r>
              <a:rPr lang="fr-BE" sz="1800" b="0" dirty="0" smtClean="0"/>
              <a:t>(</a:t>
            </a:r>
            <a:r>
              <a:rPr lang="fr-BE" sz="1800" b="0" dirty="0" err="1" smtClean="0"/>
              <a:t>currently</a:t>
            </a:r>
            <a:r>
              <a:rPr lang="fr-BE" sz="1800" b="0" dirty="0" smtClean="0"/>
              <a:t> 6937 </a:t>
            </a:r>
            <a:r>
              <a:rPr lang="fr-BE" sz="1800" b="0" dirty="0" err="1" smtClean="0"/>
              <a:t>partner</a:t>
            </a:r>
            <a:r>
              <a:rPr lang="fr-BE" sz="1800" b="0" dirty="0" smtClean="0"/>
              <a:t> profiles and 4694 </a:t>
            </a:r>
            <a:r>
              <a:rPr lang="fr-BE" sz="1800" b="0" dirty="0" err="1" smtClean="0"/>
              <a:t>partnership</a:t>
            </a:r>
            <a:r>
              <a:rPr lang="fr-BE" sz="1800" b="0" dirty="0" smtClean="0"/>
              <a:t> </a:t>
            </a:r>
            <a:r>
              <a:rPr lang="fr-BE" sz="1800" b="0" dirty="0" err="1" smtClean="0"/>
              <a:t>requests</a:t>
            </a:r>
            <a:r>
              <a:rPr lang="fr-BE" sz="1800" b="0" dirty="0" smtClean="0"/>
              <a:t>)</a:t>
            </a:r>
            <a:endParaRPr lang="fr-BE" sz="2400" b="0" dirty="0" smtClean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fr-BE" sz="2400" b="0" dirty="0" err="1" smtClean="0"/>
              <a:t>Cordis</a:t>
            </a:r>
            <a:r>
              <a:rPr lang="fr-BE" sz="2400" b="0" dirty="0" smtClean="0"/>
              <a:t> Project </a:t>
            </a:r>
            <a:r>
              <a:rPr lang="fr-BE" sz="2400" b="0" dirty="0" err="1" smtClean="0"/>
              <a:t>Repository</a:t>
            </a:r>
            <a:r>
              <a:rPr lang="fr-BE" sz="2400" b="0" dirty="0" smtClean="0"/>
              <a:t> </a:t>
            </a:r>
            <a:r>
              <a:rPr lang="fr-BE" sz="1800" b="0" dirty="0" smtClean="0"/>
              <a:t>(</a:t>
            </a:r>
            <a:r>
              <a:rPr lang="fr-BE" sz="1800" b="0" dirty="0" err="1" smtClean="0"/>
              <a:t>since</a:t>
            </a:r>
            <a:r>
              <a:rPr lang="fr-BE" sz="1800" b="0" dirty="0" smtClean="0"/>
              <a:t> 1990)</a:t>
            </a:r>
            <a:endParaRPr lang="fr-BE" sz="2400" b="0" dirty="0" smtClean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fr-BE" sz="2400" b="0" dirty="0" smtClean="0"/>
              <a:t>(Catalogue of FP7 </a:t>
            </a:r>
            <a:r>
              <a:rPr lang="fr-BE" sz="2400" b="0" dirty="0" err="1" smtClean="0"/>
              <a:t>projects</a:t>
            </a:r>
            <a:r>
              <a:rPr lang="fr-BE" sz="2400" b="0" dirty="0" smtClean="0"/>
              <a:t> </a:t>
            </a:r>
            <a:r>
              <a:rPr lang="fr-BE" sz="2400" b="0" dirty="0" err="1" smtClean="0"/>
              <a:t>with</a:t>
            </a:r>
            <a:r>
              <a:rPr lang="fr-BE" sz="2400" b="0" dirty="0" smtClean="0"/>
              <a:t> </a:t>
            </a:r>
            <a:r>
              <a:rPr lang="fr-BE" sz="2400" b="0" dirty="0" err="1" smtClean="0"/>
              <a:t>Indian</a:t>
            </a:r>
            <a:r>
              <a:rPr lang="fr-BE" sz="2400" b="0" dirty="0" smtClean="0"/>
              <a:t> participants)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fr-BE" sz="2400" b="0" dirty="0" err="1" smtClean="0"/>
              <a:t>Euraxess</a:t>
            </a:r>
            <a:r>
              <a:rPr lang="fr-BE" sz="2400" b="0" dirty="0" smtClean="0"/>
              <a:t> Links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fr-BE" sz="2400" b="0" dirty="0" smtClean="0"/>
              <a:t>National Contact Points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fr-BE" sz="2400" b="0" dirty="0" err="1" smtClean="0"/>
              <a:t>Thematic</a:t>
            </a:r>
            <a:r>
              <a:rPr lang="fr-BE" sz="2400" b="0" dirty="0" smtClean="0"/>
              <a:t> </a:t>
            </a:r>
            <a:r>
              <a:rPr lang="fr-BE" sz="2400" b="0" dirty="0" err="1" smtClean="0"/>
              <a:t>partner</a:t>
            </a:r>
            <a:r>
              <a:rPr lang="fr-BE" sz="2400" b="0" dirty="0" smtClean="0"/>
              <a:t> </a:t>
            </a:r>
            <a:r>
              <a:rPr lang="fr-BE" sz="2400" b="0" dirty="0" err="1" smtClean="0"/>
              <a:t>search</a:t>
            </a:r>
            <a:r>
              <a:rPr lang="fr-BE" sz="2400" b="0" dirty="0" smtClean="0"/>
              <a:t> </a:t>
            </a:r>
            <a:r>
              <a:rPr lang="fr-BE" sz="2400" b="0" dirty="0" err="1" smtClean="0"/>
              <a:t>tools</a:t>
            </a:r>
            <a:r>
              <a:rPr lang="fr-BE" sz="2400" b="0" dirty="0" smtClean="0"/>
              <a:t> </a:t>
            </a:r>
            <a:r>
              <a:rPr lang="fr-BE" sz="1800" b="0" dirty="0" smtClean="0"/>
              <a:t>– </a:t>
            </a:r>
            <a:r>
              <a:rPr lang="fr-BE" sz="1800" b="0" dirty="0" err="1" smtClean="0"/>
              <a:t>e.g</a:t>
            </a:r>
            <a:r>
              <a:rPr lang="fr-BE" sz="1800" b="0" dirty="0" smtClean="0"/>
              <a:t>. the (India-</a:t>
            </a:r>
            <a:r>
              <a:rPr lang="fr-BE" sz="1800" b="0" dirty="0" err="1" smtClean="0"/>
              <a:t>specific</a:t>
            </a:r>
            <a:r>
              <a:rPr lang="fr-BE" sz="1800" b="0" dirty="0" smtClean="0"/>
              <a:t>) EBTC for clean technologies, </a:t>
            </a:r>
            <a:r>
              <a:rPr lang="fr-BE" sz="1800" b="0" dirty="0" smtClean="0">
                <a:hlinkClick r:id="rId2"/>
              </a:rPr>
              <a:t>http</a:t>
            </a:r>
            <a:r>
              <a:rPr lang="fr-BE" sz="1800" b="0" dirty="0">
                <a:hlinkClick r:id="rId2"/>
              </a:rPr>
              <a:t>://</a:t>
            </a:r>
            <a:r>
              <a:rPr lang="fr-BE" sz="1800" b="0" dirty="0" smtClean="0">
                <a:hlinkClick r:id="rId2"/>
              </a:rPr>
              <a:t>www.fitforhealth.eu</a:t>
            </a:r>
            <a:r>
              <a:rPr lang="fr-BE" sz="1800" b="0" dirty="0"/>
              <a:t> </a:t>
            </a:r>
            <a:r>
              <a:rPr lang="fr-BE" sz="1800" b="0" dirty="0" smtClean="0"/>
              <a:t>for </a:t>
            </a:r>
            <a:r>
              <a:rPr lang="fr-BE" sz="1800" b="0" dirty="0" err="1" smtClean="0"/>
              <a:t>health</a:t>
            </a:r>
            <a:r>
              <a:rPr lang="fr-BE" sz="1800" b="0" dirty="0" smtClean="0"/>
              <a:t> </a:t>
            </a:r>
            <a:r>
              <a:rPr lang="fr-BE" sz="1800" b="0" dirty="0"/>
              <a:t>/ </a:t>
            </a:r>
            <a:r>
              <a:rPr lang="fr-BE" sz="1800" b="0" dirty="0" smtClean="0"/>
              <a:t>life sciences, etc.</a:t>
            </a:r>
            <a:endParaRPr lang="fr-BE" sz="2400" b="0" dirty="0" smtClean="0"/>
          </a:p>
          <a:p>
            <a:pPr>
              <a:spcBef>
                <a:spcPts val="0"/>
              </a:spcBef>
              <a:spcAft>
                <a:spcPts val="300"/>
              </a:spcAft>
            </a:pPr>
            <a:endParaRPr lang="fr-BE" sz="2400" b="0" dirty="0" smtClean="0"/>
          </a:p>
          <a:p>
            <a:pPr>
              <a:spcBef>
                <a:spcPts val="0"/>
              </a:spcBef>
              <a:spcAft>
                <a:spcPts val="300"/>
              </a:spcAft>
            </a:pPr>
            <a:endParaRPr lang="en-GB" sz="2400" b="0" dirty="0"/>
          </a:p>
        </p:txBody>
      </p:sp>
    </p:spTree>
    <p:extLst>
      <p:ext uri="{BB962C8B-B14F-4D97-AF65-F5344CB8AC3E}">
        <p14:creationId xmlns:p14="http://schemas.microsoft.com/office/powerpoint/2010/main" val="550313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3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440160"/>
          </a:xfrm>
          <a:solidFill>
            <a:schemeClr val="bg1"/>
          </a:solidFill>
        </p:spPr>
        <p:txBody>
          <a:bodyPr anchor="t" anchorCtr="0"/>
          <a:lstStyle/>
          <a:p>
            <a:pPr algn="ctr"/>
            <a:r>
              <a:rPr lang="fr-BE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Horizon 2020 </a:t>
            </a:r>
            <a:r>
              <a:rPr lang="fr-BE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mechanisms</a:t>
            </a:r>
            <a:endParaRPr lang="fr-BE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Rectangle à coins arrondis 2"/>
          <p:cNvSpPr/>
          <p:nvPr/>
        </p:nvSpPr>
        <p:spPr bwMode="auto">
          <a:xfrm>
            <a:off x="899592" y="764704"/>
            <a:ext cx="936104" cy="576064"/>
          </a:xfrm>
          <a:prstGeom prst="roundRect">
            <a:avLst/>
          </a:prstGeom>
          <a:noFill/>
          <a:ln w="19050">
            <a:solidFill>
              <a:srgbClr val="00B050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BE" sz="2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2014</a:t>
            </a:r>
          </a:p>
        </p:txBody>
      </p:sp>
      <p:sp>
        <p:nvSpPr>
          <p:cNvPr id="4" name="Rectangle à coins arrondis 3"/>
          <p:cNvSpPr/>
          <p:nvPr/>
        </p:nvSpPr>
        <p:spPr bwMode="auto">
          <a:xfrm>
            <a:off x="6588224" y="764704"/>
            <a:ext cx="936104" cy="576064"/>
          </a:xfrm>
          <a:prstGeom prst="roundRect">
            <a:avLst/>
          </a:prstGeom>
          <a:noFill/>
          <a:ln w="19050">
            <a:solidFill>
              <a:srgbClr val="00B050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BE" sz="2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2020</a:t>
            </a:r>
          </a:p>
        </p:txBody>
      </p:sp>
      <p:cxnSp>
        <p:nvCxnSpPr>
          <p:cNvPr id="6" name="Connecteur droit 5"/>
          <p:cNvCxnSpPr>
            <a:stCxn id="3" idx="2"/>
          </p:cNvCxnSpPr>
          <p:nvPr/>
        </p:nvCxnSpPr>
        <p:spPr bwMode="auto">
          <a:xfrm>
            <a:off x="1367644" y="1340768"/>
            <a:ext cx="36004" cy="5112568"/>
          </a:xfrm>
          <a:prstGeom prst="line">
            <a:avLst/>
          </a:prstGeom>
          <a:noFill/>
          <a:ln w="19050">
            <a:solidFill>
              <a:schemeClr val="bg2">
                <a:lumMod val="50000"/>
              </a:schemeClr>
            </a:solidFill>
            <a:prstDash val="sysDash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Connecteur droit 7"/>
          <p:cNvCxnSpPr>
            <a:stCxn id="4" idx="2"/>
          </p:cNvCxnSpPr>
          <p:nvPr/>
        </p:nvCxnSpPr>
        <p:spPr bwMode="auto">
          <a:xfrm>
            <a:off x="7056276" y="1340768"/>
            <a:ext cx="0" cy="5112568"/>
          </a:xfrm>
          <a:prstGeom prst="line">
            <a:avLst/>
          </a:prstGeom>
          <a:noFill/>
          <a:ln w="19050">
            <a:solidFill>
              <a:schemeClr val="bg2">
                <a:lumMod val="50000"/>
              </a:schemeClr>
            </a:solidFill>
            <a:prstDash val="sysDash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Rectangle 15"/>
          <p:cNvSpPr/>
          <p:nvPr/>
        </p:nvSpPr>
        <p:spPr bwMode="auto">
          <a:xfrm>
            <a:off x="611560" y="1484784"/>
            <a:ext cx="7704856" cy="360040"/>
          </a:xfrm>
          <a:prstGeom prst="rect">
            <a:avLst/>
          </a:prstGeom>
          <a:solidFill>
            <a:srgbClr val="CCFFCC"/>
          </a:solidFill>
          <a:ln w="19050">
            <a:solidFill>
              <a:srgbClr val="002060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BE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Regulation</a:t>
            </a:r>
            <a:r>
              <a:rPr kumimoji="0" lang="fr-B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on Horizon 2020 + </a:t>
            </a:r>
            <a:r>
              <a:rPr kumimoji="0" lang="fr-BE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Rules</a:t>
            </a:r>
            <a:r>
              <a:rPr kumimoji="0" lang="fr-B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of participation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683568" y="1916832"/>
            <a:ext cx="1512168" cy="1008112"/>
          </a:xfrm>
          <a:prstGeom prst="rect">
            <a:avLst/>
          </a:prstGeom>
          <a:solidFill>
            <a:srgbClr val="FFCC99"/>
          </a:solidFill>
          <a:ln w="19050">
            <a:solidFill>
              <a:srgbClr val="002060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BE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WP</a:t>
            </a:r>
            <a:r>
              <a:rPr kumimoji="0" lang="fr-BE" sz="2000" b="0" i="0" u="none" strike="noStrike" cap="none" normalizeH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2014-2015</a:t>
            </a:r>
            <a:endParaRPr kumimoji="0" lang="fr-BE" sz="20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2195736" y="1916832"/>
            <a:ext cx="1512168" cy="1008112"/>
          </a:xfrm>
          <a:prstGeom prst="rect">
            <a:avLst/>
          </a:prstGeom>
          <a:solidFill>
            <a:srgbClr val="FFCC99"/>
          </a:solidFill>
          <a:ln w="19050">
            <a:solidFill>
              <a:srgbClr val="002060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BE" sz="20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Updated</a:t>
            </a:r>
            <a:r>
              <a:rPr kumimoji="0" lang="fr-BE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WP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3707904" y="1916832"/>
            <a:ext cx="1512168" cy="1008112"/>
          </a:xfrm>
          <a:prstGeom prst="rect">
            <a:avLst/>
          </a:prstGeom>
          <a:solidFill>
            <a:srgbClr val="FFCC99"/>
          </a:solidFill>
          <a:ln w="19050">
            <a:solidFill>
              <a:srgbClr val="002060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BE" sz="20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Updated</a:t>
            </a:r>
            <a:r>
              <a:rPr kumimoji="0" lang="fr-BE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WP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5220072" y="1916832"/>
            <a:ext cx="1836204" cy="1008112"/>
          </a:xfrm>
          <a:prstGeom prst="rect">
            <a:avLst/>
          </a:prstGeom>
          <a:solidFill>
            <a:srgbClr val="FFCC99"/>
          </a:solidFill>
          <a:ln w="19050">
            <a:solidFill>
              <a:srgbClr val="002060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BE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…</a:t>
            </a:r>
          </a:p>
        </p:txBody>
      </p:sp>
      <p:sp>
        <p:nvSpPr>
          <p:cNvPr id="21" name="Rectangle 20"/>
          <p:cNvSpPr/>
          <p:nvPr/>
        </p:nvSpPr>
        <p:spPr bwMode="auto">
          <a:xfrm>
            <a:off x="1475656" y="4293096"/>
            <a:ext cx="1440160" cy="360040"/>
          </a:xfrm>
          <a:prstGeom prst="rect">
            <a:avLst/>
          </a:prstGeom>
          <a:solidFill>
            <a:srgbClr val="00FFFF"/>
          </a:solidFill>
          <a:ln w="19050">
            <a:solidFill>
              <a:srgbClr val="002060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BE" sz="2000" b="0" dirty="0" err="1" smtClean="0">
                <a:solidFill>
                  <a:srgbClr val="2D5EC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Contract</a:t>
            </a:r>
            <a:r>
              <a:rPr lang="fr-BE" sz="2000" b="0" dirty="0" smtClean="0">
                <a:solidFill>
                  <a:srgbClr val="2D5EC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1</a:t>
            </a:r>
            <a:endParaRPr kumimoji="0" lang="fr-BE" sz="2000" b="0" i="0" u="none" strike="noStrike" cap="none" normalizeH="0" baseline="0" dirty="0" smtClean="0">
              <a:ln>
                <a:noFill/>
              </a:ln>
              <a:solidFill>
                <a:srgbClr val="2D5EC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1187624" y="2996952"/>
            <a:ext cx="504056" cy="1008112"/>
          </a:xfrm>
          <a:prstGeom prst="rect">
            <a:avLst/>
          </a:prstGeom>
          <a:solidFill>
            <a:srgbClr val="FFCCFF"/>
          </a:solidFill>
          <a:ln w="19050">
            <a:solidFill>
              <a:srgbClr val="002060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BE" sz="2000" b="0" dirty="0" err="1" smtClean="0">
                <a:solidFill>
                  <a:schemeClr val="accent1">
                    <a:lumMod val="1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CfP</a:t>
            </a:r>
            <a:r>
              <a:rPr lang="fr-BE" sz="2000" b="0" dirty="0" smtClean="0">
                <a:solidFill>
                  <a:schemeClr val="accent1">
                    <a:lumMod val="1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2</a:t>
            </a:r>
            <a:endParaRPr kumimoji="0" lang="fr-BE" sz="20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10000"/>
                </a:schemeClr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1691680" y="2996952"/>
            <a:ext cx="504056" cy="1008112"/>
          </a:xfrm>
          <a:prstGeom prst="rect">
            <a:avLst/>
          </a:prstGeom>
          <a:solidFill>
            <a:srgbClr val="FFCCFF"/>
          </a:solidFill>
          <a:ln w="19050">
            <a:solidFill>
              <a:srgbClr val="002060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BE" sz="2000" b="0" dirty="0" err="1" smtClean="0">
                <a:solidFill>
                  <a:schemeClr val="accent1">
                    <a:lumMod val="1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CfP</a:t>
            </a:r>
            <a:r>
              <a:rPr lang="fr-BE" sz="2000" b="0" dirty="0" smtClean="0">
                <a:solidFill>
                  <a:schemeClr val="accent1">
                    <a:lumMod val="1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3</a:t>
            </a:r>
            <a:endParaRPr kumimoji="0" lang="fr-BE" sz="20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10000"/>
                </a:schemeClr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2195736" y="2996952"/>
            <a:ext cx="504056" cy="1008112"/>
          </a:xfrm>
          <a:prstGeom prst="rect">
            <a:avLst/>
          </a:prstGeom>
          <a:solidFill>
            <a:srgbClr val="FFCCFF"/>
          </a:solidFill>
          <a:ln w="19050">
            <a:solidFill>
              <a:srgbClr val="002060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BE" sz="2000" b="0" dirty="0" err="1" smtClean="0">
                <a:solidFill>
                  <a:schemeClr val="accent1">
                    <a:lumMod val="1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CfP</a:t>
            </a:r>
            <a:r>
              <a:rPr lang="fr-BE" sz="2000" b="0" dirty="0" smtClean="0">
                <a:solidFill>
                  <a:schemeClr val="accent1">
                    <a:lumMod val="1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4</a:t>
            </a:r>
            <a:endParaRPr kumimoji="0" lang="fr-BE" sz="20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10000"/>
                </a:schemeClr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2699792" y="2996952"/>
            <a:ext cx="504056" cy="1008112"/>
          </a:xfrm>
          <a:prstGeom prst="rect">
            <a:avLst/>
          </a:prstGeom>
          <a:solidFill>
            <a:srgbClr val="FFCCFF"/>
          </a:solidFill>
          <a:ln w="19050">
            <a:solidFill>
              <a:srgbClr val="002060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BE" sz="2000" b="0" dirty="0" err="1" smtClean="0">
                <a:solidFill>
                  <a:schemeClr val="accent1">
                    <a:lumMod val="1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CfP</a:t>
            </a:r>
            <a:r>
              <a:rPr lang="fr-BE" sz="2000" b="0" dirty="0" smtClean="0">
                <a:solidFill>
                  <a:schemeClr val="accent1">
                    <a:lumMod val="1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5</a:t>
            </a:r>
            <a:endParaRPr kumimoji="0" lang="fr-BE" sz="20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10000"/>
                </a:schemeClr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3203848" y="2996952"/>
            <a:ext cx="504056" cy="1008112"/>
          </a:xfrm>
          <a:prstGeom prst="rect">
            <a:avLst/>
          </a:prstGeom>
          <a:solidFill>
            <a:srgbClr val="FFCCFF"/>
          </a:solidFill>
          <a:ln w="19050">
            <a:solidFill>
              <a:srgbClr val="002060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BE" sz="2000" b="0" dirty="0" err="1" smtClean="0">
                <a:solidFill>
                  <a:schemeClr val="accent1">
                    <a:lumMod val="1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CfP</a:t>
            </a:r>
            <a:r>
              <a:rPr lang="fr-BE" sz="2000" b="0" dirty="0" smtClean="0">
                <a:solidFill>
                  <a:schemeClr val="accent1">
                    <a:lumMod val="1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6</a:t>
            </a:r>
            <a:endParaRPr kumimoji="0" lang="fr-BE" sz="20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10000"/>
                </a:schemeClr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3707904" y="2996952"/>
            <a:ext cx="504056" cy="1008112"/>
          </a:xfrm>
          <a:prstGeom prst="rect">
            <a:avLst/>
          </a:prstGeom>
          <a:solidFill>
            <a:srgbClr val="FFCCFF"/>
          </a:solidFill>
          <a:ln w="19050">
            <a:solidFill>
              <a:srgbClr val="002060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BE" sz="2000" b="0" dirty="0" err="1" smtClean="0">
                <a:solidFill>
                  <a:schemeClr val="accent1">
                    <a:lumMod val="1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CfP</a:t>
            </a:r>
            <a:r>
              <a:rPr lang="fr-BE" sz="2000" b="0" dirty="0" smtClean="0">
                <a:solidFill>
                  <a:schemeClr val="accent1">
                    <a:lumMod val="1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7</a:t>
            </a:r>
            <a:endParaRPr kumimoji="0" lang="fr-BE" sz="20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10000"/>
                </a:schemeClr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4211960" y="2996952"/>
            <a:ext cx="504056" cy="1008112"/>
          </a:xfrm>
          <a:prstGeom prst="rect">
            <a:avLst/>
          </a:prstGeom>
          <a:solidFill>
            <a:srgbClr val="FFCCFF"/>
          </a:solidFill>
          <a:ln w="19050">
            <a:solidFill>
              <a:srgbClr val="002060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BE" sz="2000" b="0" dirty="0" err="1" smtClean="0">
                <a:solidFill>
                  <a:schemeClr val="accent1">
                    <a:lumMod val="1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CfP</a:t>
            </a:r>
            <a:r>
              <a:rPr lang="fr-BE" sz="2000" b="0" dirty="0" smtClean="0">
                <a:solidFill>
                  <a:schemeClr val="accent1">
                    <a:lumMod val="1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8</a:t>
            </a:r>
            <a:endParaRPr kumimoji="0" lang="fr-BE" sz="20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10000"/>
                </a:schemeClr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4716016" y="2996952"/>
            <a:ext cx="504056" cy="1008112"/>
          </a:xfrm>
          <a:prstGeom prst="rect">
            <a:avLst/>
          </a:prstGeom>
          <a:solidFill>
            <a:srgbClr val="FFCCFF"/>
          </a:solidFill>
          <a:ln w="19050">
            <a:solidFill>
              <a:srgbClr val="002060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BE" sz="2000" b="0" dirty="0" err="1" smtClean="0">
                <a:solidFill>
                  <a:schemeClr val="accent1">
                    <a:lumMod val="1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CfP</a:t>
            </a:r>
            <a:r>
              <a:rPr lang="fr-BE" sz="2000" b="0" dirty="0" smtClean="0">
                <a:solidFill>
                  <a:schemeClr val="accent1">
                    <a:lumMod val="1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9</a:t>
            </a:r>
            <a:endParaRPr kumimoji="0" lang="fr-BE" sz="20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10000"/>
                </a:schemeClr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5220072" y="2996952"/>
            <a:ext cx="432048" cy="1008112"/>
          </a:xfrm>
          <a:prstGeom prst="rect">
            <a:avLst/>
          </a:prstGeom>
          <a:solidFill>
            <a:srgbClr val="FFCCFF"/>
          </a:solidFill>
          <a:ln w="19050">
            <a:solidFill>
              <a:srgbClr val="002060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BE" sz="2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10000"/>
                  </a:schemeClr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…</a:t>
            </a:r>
          </a:p>
        </p:txBody>
      </p:sp>
      <p:sp>
        <p:nvSpPr>
          <p:cNvPr id="31" name="Rectangle 30"/>
          <p:cNvSpPr/>
          <p:nvPr/>
        </p:nvSpPr>
        <p:spPr bwMode="auto">
          <a:xfrm>
            <a:off x="5652120" y="2996952"/>
            <a:ext cx="432048" cy="1008112"/>
          </a:xfrm>
          <a:prstGeom prst="rect">
            <a:avLst/>
          </a:prstGeom>
          <a:solidFill>
            <a:srgbClr val="FFCCFF"/>
          </a:solidFill>
          <a:ln w="19050">
            <a:solidFill>
              <a:srgbClr val="002060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BE" sz="2000" b="0" dirty="0" smtClean="0">
                <a:solidFill>
                  <a:schemeClr val="accent1">
                    <a:lumMod val="1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…</a:t>
            </a:r>
            <a:endParaRPr kumimoji="0" lang="fr-BE" sz="20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10000"/>
                </a:schemeClr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6084168" y="2996952"/>
            <a:ext cx="432048" cy="1008112"/>
          </a:xfrm>
          <a:prstGeom prst="rect">
            <a:avLst/>
          </a:prstGeom>
          <a:solidFill>
            <a:srgbClr val="FFCCFF"/>
          </a:solidFill>
          <a:ln w="19050">
            <a:solidFill>
              <a:srgbClr val="002060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BE" sz="2000" b="0" dirty="0" smtClean="0">
                <a:solidFill>
                  <a:schemeClr val="accent1">
                    <a:lumMod val="1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…</a:t>
            </a:r>
            <a:endParaRPr kumimoji="0" lang="fr-BE" sz="20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10000"/>
                </a:schemeClr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6516216" y="2996952"/>
            <a:ext cx="432048" cy="1008112"/>
          </a:xfrm>
          <a:prstGeom prst="rect">
            <a:avLst/>
          </a:prstGeom>
          <a:solidFill>
            <a:srgbClr val="FFCCFF"/>
          </a:solidFill>
          <a:ln w="19050">
            <a:solidFill>
              <a:srgbClr val="002060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BE" sz="2000" b="0" dirty="0" smtClean="0">
                <a:solidFill>
                  <a:schemeClr val="accent1">
                    <a:lumMod val="1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…</a:t>
            </a:r>
            <a:endParaRPr kumimoji="0" lang="fr-BE" sz="20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10000"/>
                </a:schemeClr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683568" y="2996952"/>
            <a:ext cx="504056" cy="1008112"/>
          </a:xfrm>
          <a:prstGeom prst="rect">
            <a:avLst/>
          </a:prstGeom>
          <a:solidFill>
            <a:srgbClr val="FFCCFF"/>
          </a:solidFill>
          <a:ln w="19050">
            <a:solidFill>
              <a:srgbClr val="002060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BE" sz="2000" b="0" dirty="0" err="1" smtClean="0">
                <a:solidFill>
                  <a:schemeClr val="accent1">
                    <a:lumMod val="1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CfP</a:t>
            </a:r>
            <a:r>
              <a:rPr lang="fr-BE" sz="2000" b="0" dirty="0" smtClean="0">
                <a:solidFill>
                  <a:schemeClr val="accent1">
                    <a:lumMod val="1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1</a:t>
            </a:r>
            <a:endParaRPr kumimoji="0" lang="fr-BE" sz="20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10000"/>
                </a:schemeClr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43" name="Forme 42"/>
          <p:cNvCxnSpPr>
            <a:stCxn id="34" idx="2"/>
            <a:endCxn id="21" idx="1"/>
          </p:cNvCxnSpPr>
          <p:nvPr/>
        </p:nvCxnSpPr>
        <p:spPr bwMode="auto">
          <a:xfrm rot="16200000" flipH="1">
            <a:off x="971600" y="3969060"/>
            <a:ext cx="468052" cy="540060"/>
          </a:xfrm>
          <a:prstGeom prst="curvedConnector2">
            <a:avLst/>
          </a:prstGeom>
          <a:noFill/>
          <a:ln w="25400">
            <a:solidFill>
              <a:srgbClr val="950F25"/>
            </a:solidFill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6" name="Rectangle 45"/>
          <p:cNvSpPr/>
          <p:nvPr/>
        </p:nvSpPr>
        <p:spPr bwMode="auto">
          <a:xfrm>
            <a:off x="1619672" y="4797152"/>
            <a:ext cx="1440160" cy="360040"/>
          </a:xfrm>
          <a:prstGeom prst="rect">
            <a:avLst/>
          </a:prstGeom>
          <a:solidFill>
            <a:srgbClr val="00FFFF"/>
          </a:solidFill>
          <a:ln w="19050">
            <a:solidFill>
              <a:srgbClr val="002060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BE" sz="2000" b="0" dirty="0" err="1" smtClean="0">
                <a:solidFill>
                  <a:srgbClr val="2D5EC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Contract</a:t>
            </a:r>
            <a:r>
              <a:rPr lang="fr-BE" sz="2000" b="0" dirty="0" smtClean="0">
                <a:solidFill>
                  <a:srgbClr val="2D5EC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2</a:t>
            </a:r>
            <a:endParaRPr kumimoji="0" lang="fr-BE" sz="2000" b="0" i="0" u="none" strike="noStrike" cap="none" normalizeH="0" baseline="0" dirty="0" smtClean="0">
              <a:ln>
                <a:noFill/>
              </a:ln>
              <a:solidFill>
                <a:srgbClr val="2D5EC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7" name="Rectangle 46"/>
          <p:cNvSpPr/>
          <p:nvPr/>
        </p:nvSpPr>
        <p:spPr bwMode="auto">
          <a:xfrm>
            <a:off x="1772072" y="5301208"/>
            <a:ext cx="1440160" cy="360040"/>
          </a:xfrm>
          <a:prstGeom prst="rect">
            <a:avLst/>
          </a:prstGeom>
          <a:solidFill>
            <a:srgbClr val="00FFFF"/>
          </a:solidFill>
          <a:ln w="19050">
            <a:solidFill>
              <a:srgbClr val="002060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BE" sz="2000" b="0" dirty="0" err="1" smtClean="0">
                <a:solidFill>
                  <a:srgbClr val="2D5EC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Contract</a:t>
            </a:r>
            <a:r>
              <a:rPr lang="fr-BE" sz="2000" b="0" dirty="0" smtClean="0">
                <a:solidFill>
                  <a:srgbClr val="2D5EC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3</a:t>
            </a:r>
            <a:endParaRPr kumimoji="0" lang="fr-BE" sz="2000" b="0" i="0" u="none" strike="noStrike" cap="none" normalizeH="0" baseline="0" dirty="0" smtClean="0">
              <a:ln>
                <a:noFill/>
              </a:ln>
              <a:solidFill>
                <a:srgbClr val="2D5EC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8" name="Rectangle 47"/>
          <p:cNvSpPr/>
          <p:nvPr/>
        </p:nvSpPr>
        <p:spPr bwMode="auto">
          <a:xfrm>
            <a:off x="2915816" y="4293096"/>
            <a:ext cx="2232248" cy="360040"/>
          </a:xfrm>
          <a:prstGeom prst="rect">
            <a:avLst/>
          </a:prstGeom>
          <a:solidFill>
            <a:srgbClr val="FFFF00"/>
          </a:solidFill>
          <a:ln w="19050">
            <a:solidFill>
              <a:srgbClr val="002060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BE" sz="2000" b="0" dirty="0" smtClean="0">
                <a:solidFill>
                  <a:srgbClr val="2D5EC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Project 1 running</a:t>
            </a:r>
            <a:endParaRPr kumimoji="0" lang="fr-BE" sz="2000" b="0" i="0" u="none" strike="noStrike" cap="none" normalizeH="0" baseline="0" dirty="0" smtClean="0">
              <a:ln>
                <a:noFill/>
              </a:ln>
              <a:solidFill>
                <a:srgbClr val="2D5EC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3059832" y="4797152"/>
            <a:ext cx="1503784" cy="360040"/>
          </a:xfrm>
          <a:prstGeom prst="rect">
            <a:avLst/>
          </a:prstGeom>
          <a:solidFill>
            <a:srgbClr val="FFFF00"/>
          </a:solidFill>
          <a:ln w="19050">
            <a:solidFill>
              <a:srgbClr val="002060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BE" sz="2000" b="0" dirty="0" smtClean="0">
                <a:solidFill>
                  <a:srgbClr val="2D5EC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Project 2</a:t>
            </a:r>
            <a:endParaRPr kumimoji="0" lang="fr-BE" sz="2000" b="0" i="0" u="none" strike="noStrike" cap="none" normalizeH="0" baseline="0" dirty="0" smtClean="0">
              <a:ln>
                <a:noFill/>
              </a:ln>
              <a:solidFill>
                <a:srgbClr val="2D5EC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0" name="Rectangle 49"/>
          <p:cNvSpPr/>
          <p:nvPr/>
        </p:nvSpPr>
        <p:spPr bwMode="auto">
          <a:xfrm>
            <a:off x="3203848" y="5301208"/>
            <a:ext cx="1800200" cy="360040"/>
          </a:xfrm>
          <a:prstGeom prst="rect">
            <a:avLst/>
          </a:prstGeom>
          <a:solidFill>
            <a:srgbClr val="FFFF00"/>
          </a:solidFill>
          <a:ln w="19050">
            <a:solidFill>
              <a:srgbClr val="002060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BE" sz="2000" b="0" dirty="0" smtClean="0">
                <a:solidFill>
                  <a:srgbClr val="2D5EC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Project 3</a:t>
            </a:r>
            <a:endParaRPr kumimoji="0" lang="fr-BE" sz="2000" b="0" i="0" u="none" strike="noStrike" cap="none" normalizeH="0" baseline="0" dirty="0" smtClean="0">
              <a:ln>
                <a:noFill/>
              </a:ln>
              <a:solidFill>
                <a:srgbClr val="2D5EC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51" name="Forme 50"/>
          <p:cNvCxnSpPr>
            <a:stCxn id="34" idx="2"/>
            <a:endCxn id="46" idx="1"/>
          </p:cNvCxnSpPr>
          <p:nvPr/>
        </p:nvCxnSpPr>
        <p:spPr bwMode="auto">
          <a:xfrm rot="16200000" flipH="1">
            <a:off x="791580" y="4149080"/>
            <a:ext cx="972108" cy="684076"/>
          </a:xfrm>
          <a:prstGeom prst="curvedConnector2">
            <a:avLst/>
          </a:prstGeom>
          <a:noFill/>
          <a:ln w="25400">
            <a:solidFill>
              <a:srgbClr val="950F25"/>
            </a:solidFill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4" name="Forme 53"/>
          <p:cNvCxnSpPr>
            <a:stCxn id="34" idx="2"/>
            <a:endCxn id="47" idx="1"/>
          </p:cNvCxnSpPr>
          <p:nvPr/>
        </p:nvCxnSpPr>
        <p:spPr bwMode="auto">
          <a:xfrm rot="16200000" flipH="1">
            <a:off x="615752" y="4324908"/>
            <a:ext cx="1476164" cy="836476"/>
          </a:xfrm>
          <a:prstGeom prst="curvedConnector2">
            <a:avLst/>
          </a:prstGeom>
          <a:noFill/>
          <a:ln w="25400">
            <a:solidFill>
              <a:srgbClr val="950F25"/>
            </a:solidFill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8" name="Rectangle 57"/>
          <p:cNvSpPr/>
          <p:nvPr/>
        </p:nvSpPr>
        <p:spPr bwMode="auto">
          <a:xfrm>
            <a:off x="5444480" y="5877272"/>
            <a:ext cx="1440160" cy="360040"/>
          </a:xfrm>
          <a:prstGeom prst="rect">
            <a:avLst/>
          </a:prstGeom>
          <a:solidFill>
            <a:srgbClr val="00FFFF"/>
          </a:solidFill>
          <a:ln w="19050">
            <a:solidFill>
              <a:srgbClr val="002060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BE" sz="2000" b="0" dirty="0" err="1" smtClean="0">
                <a:solidFill>
                  <a:srgbClr val="2D5EC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Contract</a:t>
            </a:r>
            <a:r>
              <a:rPr lang="fr-BE" sz="2000" b="0" dirty="0" smtClean="0">
                <a:solidFill>
                  <a:srgbClr val="2D5EC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X</a:t>
            </a:r>
            <a:endParaRPr kumimoji="0" lang="fr-BE" sz="2000" b="0" i="0" u="none" strike="noStrike" cap="none" normalizeH="0" baseline="0" dirty="0" smtClean="0">
              <a:ln>
                <a:noFill/>
              </a:ln>
              <a:solidFill>
                <a:srgbClr val="2D5EC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6876256" y="5877272"/>
            <a:ext cx="1800200" cy="360040"/>
          </a:xfrm>
          <a:prstGeom prst="rect">
            <a:avLst/>
          </a:prstGeom>
          <a:solidFill>
            <a:srgbClr val="FFFF00"/>
          </a:solidFill>
          <a:ln w="19050">
            <a:solidFill>
              <a:srgbClr val="002060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BE" sz="2000" b="0" dirty="0" smtClean="0">
                <a:solidFill>
                  <a:srgbClr val="2D5EC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Project X</a:t>
            </a:r>
            <a:endParaRPr kumimoji="0" lang="fr-BE" sz="2000" b="0" i="0" u="none" strike="noStrike" cap="none" normalizeH="0" baseline="0" dirty="0" smtClean="0">
              <a:ln>
                <a:noFill/>
              </a:ln>
              <a:solidFill>
                <a:srgbClr val="2D5EC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14" presetClass="entr" presetSubtype="1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6" presetClass="entr" presetSubtype="1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000"/>
                            </p:stCondLst>
                            <p:childTnLst>
                              <p:par>
                                <p:cTn id="7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500"/>
                            </p:stCondLst>
                            <p:childTnLst>
                              <p:par>
                                <p:cTn id="79" presetID="6" presetClass="entr" presetSubtype="1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500"/>
                            </p:stCondLst>
                            <p:childTnLst>
                              <p:par>
                                <p:cTn id="83" presetID="6" presetClass="entr" presetSubtype="1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500"/>
                            </p:stCondLst>
                            <p:childTnLst>
                              <p:par>
                                <p:cTn id="8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000"/>
                            </p:stCondLst>
                            <p:childTnLst>
                              <p:par>
                                <p:cTn id="9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500"/>
                            </p:stCondLst>
                            <p:childTnLst>
                              <p:par>
                                <p:cTn id="95" presetID="6" presetClass="entr" presetSubtype="1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500"/>
                            </p:stCondLst>
                            <p:childTnLst>
                              <p:par>
                                <p:cTn id="99" presetID="6" presetClass="entr" presetSubtype="1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5" presetID="6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6500"/>
                            </p:stCondLst>
                            <p:childTnLst>
                              <p:par>
                                <p:cTn id="11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8" grpId="0" animBg="1"/>
      <p:bldP spid="5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  <a:solidFill>
            <a:schemeClr val="bg1"/>
          </a:solidFill>
        </p:spPr>
        <p:txBody>
          <a:bodyPr anchor="ctr" anchorCtr="0"/>
          <a:lstStyle/>
          <a:p>
            <a:pPr algn="ctr">
              <a:spcBef>
                <a:spcPts val="1200"/>
              </a:spcBef>
            </a:pPr>
            <a:r>
              <a:rPr lang="fr-BE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Typical</a:t>
            </a:r>
            <a:r>
              <a:rPr lang="fr-BE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BE" sz="3200" cap="small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Horizon</a:t>
            </a:r>
            <a:r>
              <a:rPr lang="fr-BE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2020 </a:t>
            </a:r>
            <a:r>
              <a:rPr lang="fr-BE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contract</a:t>
            </a:r>
            <a:endParaRPr lang="fr-BE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3275856" y="1700808"/>
            <a:ext cx="5256584" cy="864096"/>
          </a:xfrm>
          <a:prstGeom prst="rect">
            <a:avLst/>
          </a:prstGeom>
          <a:solidFill>
            <a:srgbClr val="CCFFCC"/>
          </a:solidFill>
          <a:ln w="19050">
            <a:solidFill>
              <a:srgbClr val="002060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175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BE" sz="240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Model </a:t>
            </a:r>
            <a:r>
              <a:rPr kumimoji="0" lang="fr-BE" sz="240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grant</a:t>
            </a:r>
            <a:r>
              <a:rPr kumimoji="0" lang="fr-BE" sz="240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agreement</a:t>
            </a:r>
            <a:r>
              <a:rPr kumimoji="0" lang="fr-BE" sz="2000" b="0" i="0" u="none" strike="noStrike" cap="none" normalizeH="0" baseline="0" dirty="0" smtClean="0">
                <a:ln>
                  <a:noFill/>
                </a:ln>
                <a:solidFill>
                  <a:srgbClr val="2D5EC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kumimoji="0" lang="fr-BE" sz="2000" b="0" i="0" u="none" strike="noStrike" cap="none" normalizeH="0" baseline="0" dirty="0" smtClean="0">
                <a:ln>
                  <a:noFill/>
                </a:ln>
                <a:solidFill>
                  <a:srgbClr val="2D5EC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kumimoji="0" lang="fr-BE" sz="2000" b="0" i="0" u="none" strike="noStrike" cap="none" normalizeH="0" baseline="0" dirty="0" smtClean="0">
                <a:ln>
                  <a:noFill/>
                </a:ln>
                <a:solidFill>
                  <a:srgbClr val="2D5EC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kumimoji="0" lang="fr-BE" sz="2000" b="0" i="0" u="none" strike="noStrike" cap="none" normalizeH="0" baseline="0" dirty="0" err="1" smtClean="0">
                <a:ln>
                  <a:noFill/>
                </a:ln>
                <a:solidFill>
                  <a:srgbClr val="2D5EC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terms</a:t>
            </a:r>
            <a:r>
              <a:rPr kumimoji="0" lang="fr-BE" sz="2000" b="0" i="0" u="none" strike="noStrike" cap="none" normalizeH="0" baseline="0" dirty="0" smtClean="0">
                <a:ln>
                  <a:noFill/>
                </a:ln>
                <a:solidFill>
                  <a:srgbClr val="2D5EC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and conditions)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3274538" y="3465004"/>
            <a:ext cx="5257901" cy="756084"/>
          </a:xfrm>
          <a:prstGeom prst="rect">
            <a:avLst/>
          </a:prstGeom>
          <a:solidFill>
            <a:srgbClr val="00FFFF"/>
          </a:solidFill>
          <a:ln w="19050">
            <a:solidFill>
              <a:srgbClr val="002060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BE" sz="2400" i="0" u="none" strike="noStrike" cap="none" normalizeH="0" baseline="0" dirty="0" err="1" smtClean="0">
                <a:ln>
                  <a:noFill/>
                </a:ln>
                <a:solidFill>
                  <a:srgbClr val="2D5EC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Other</a:t>
            </a:r>
            <a:r>
              <a:rPr kumimoji="0" lang="fr-BE" sz="2400" i="0" u="none" strike="noStrike" cap="none" normalizeH="0" baseline="0" dirty="0" smtClean="0">
                <a:ln>
                  <a:noFill/>
                </a:ln>
                <a:solidFill>
                  <a:srgbClr val="2D5EC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annexes</a:t>
            </a:r>
            <a:r>
              <a:rPr kumimoji="0" lang="fr-BE" sz="2000" b="0" i="0" u="none" strike="noStrike" cap="none" normalizeH="0" baseline="0" dirty="0" smtClean="0">
                <a:ln>
                  <a:noFill/>
                </a:ln>
                <a:solidFill>
                  <a:srgbClr val="2D5EC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kumimoji="0" lang="fr-BE" sz="2000" b="0" i="0" u="none" strike="noStrike" cap="none" normalizeH="0" baseline="0" dirty="0" smtClean="0">
                <a:ln>
                  <a:noFill/>
                </a:ln>
                <a:solidFill>
                  <a:srgbClr val="2D5EC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kumimoji="0" lang="fr-BE" sz="2000" b="0" i="0" u="none" strike="noStrike" cap="none" normalizeH="0" baseline="0" dirty="0" smtClean="0">
                <a:ln>
                  <a:noFill/>
                </a:ln>
                <a:solidFill>
                  <a:srgbClr val="2D5EC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(in </a:t>
            </a:r>
            <a:r>
              <a:rPr kumimoji="0" lang="fr-BE" sz="2000" b="0" i="0" u="none" strike="noStrike" cap="none" normalizeH="0" baseline="0" dirty="0" err="1" smtClean="0">
                <a:ln>
                  <a:noFill/>
                </a:ln>
                <a:solidFill>
                  <a:srgbClr val="2D5EC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particular</a:t>
            </a:r>
            <a:r>
              <a:rPr kumimoji="0" lang="fr-BE" sz="2000" b="0" i="0" u="none" strike="noStrike" cap="none" normalizeH="0" baseline="0" dirty="0" smtClean="0">
                <a:ln>
                  <a:noFill/>
                </a:ln>
                <a:solidFill>
                  <a:srgbClr val="2D5EC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fr-BE" sz="2000" b="0" i="0" u="none" strike="noStrike" cap="none" normalizeH="0" baseline="0" dirty="0" err="1" smtClean="0">
                <a:ln>
                  <a:noFill/>
                </a:ln>
                <a:solidFill>
                  <a:srgbClr val="2D5EC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financial</a:t>
            </a:r>
            <a:r>
              <a:rPr kumimoji="0" lang="fr-BE" sz="2000" b="0" i="0" u="none" strike="noStrike" cap="none" normalizeH="0" baseline="0" dirty="0" smtClean="0">
                <a:ln>
                  <a:noFill/>
                </a:ln>
                <a:solidFill>
                  <a:srgbClr val="2D5EC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annexes)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3275856" y="2564904"/>
            <a:ext cx="5256584" cy="900100"/>
          </a:xfrm>
          <a:prstGeom prst="rect">
            <a:avLst/>
          </a:prstGeom>
          <a:solidFill>
            <a:srgbClr val="FFFF00"/>
          </a:solidFill>
          <a:ln w="19050">
            <a:solidFill>
              <a:srgbClr val="002060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BE" sz="2400" i="0" u="none" strike="noStrike" cap="none" normalizeH="0" baseline="0" dirty="0" err="1" smtClean="0">
                <a:ln>
                  <a:noFill/>
                </a:ln>
                <a:solidFill>
                  <a:srgbClr val="2D5EC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Technical</a:t>
            </a:r>
            <a:r>
              <a:rPr kumimoji="0" lang="fr-BE" sz="2400" i="0" u="none" strike="noStrike" cap="none" normalizeH="0" baseline="0" dirty="0" smtClean="0">
                <a:ln>
                  <a:noFill/>
                </a:ln>
                <a:solidFill>
                  <a:srgbClr val="2D5EC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fr-BE" sz="2400" i="0" u="none" strike="noStrike" cap="none" normalizeH="0" baseline="0" dirty="0" err="1" smtClean="0">
                <a:ln>
                  <a:noFill/>
                </a:ln>
                <a:solidFill>
                  <a:srgbClr val="2D5EC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annex</a:t>
            </a:r>
            <a:r>
              <a:rPr kumimoji="0" lang="fr-BE" sz="2000" b="0" i="0" u="none" strike="noStrike" cap="none" normalizeH="0" baseline="0" dirty="0" smtClean="0">
                <a:ln>
                  <a:noFill/>
                </a:ln>
                <a:solidFill>
                  <a:srgbClr val="2D5EC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kumimoji="0" lang="fr-BE" sz="2000" b="0" i="0" u="none" strike="noStrike" cap="none" normalizeH="0" baseline="0" dirty="0" smtClean="0">
                <a:ln>
                  <a:noFill/>
                </a:ln>
                <a:solidFill>
                  <a:srgbClr val="2D5EC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kumimoji="0" lang="fr-BE" sz="2000" b="0" i="0" u="none" strike="noStrike" cap="none" normalizeH="0" baseline="0" dirty="0" smtClean="0">
                <a:ln>
                  <a:noFill/>
                </a:ln>
                <a:solidFill>
                  <a:srgbClr val="2D5EC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("Description of the action")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3275856" y="5301208"/>
            <a:ext cx="5256584" cy="576064"/>
          </a:xfrm>
          <a:prstGeom prst="rect">
            <a:avLst/>
          </a:prstGeom>
          <a:solidFill>
            <a:srgbClr val="FFCCCC"/>
          </a:solidFill>
          <a:ln w="19050">
            <a:solidFill>
              <a:srgbClr val="002060"/>
            </a:solidFill>
            <a:prstDash val="dash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BE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Consortium agreement </a:t>
            </a:r>
            <a:r>
              <a:rPr kumimoji="0" lang="fr-BE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(if </a:t>
            </a:r>
            <a:r>
              <a:rPr kumimoji="0" lang="fr-BE" sz="20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any</a:t>
            </a:r>
            <a:r>
              <a:rPr kumimoji="0" lang="fr-BE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</a:p>
        </p:txBody>
      </p:sp>
      <p:sp>
        <p:nvSpPr>
          <p:cNvPr id="10" name="Rectangle à coins arrondis 9"/>
          <p:cNvSpPr/>
          <p:nvPr/>
        </p:nvSpPr>
        <p:spPr bwMode="auto">
          <a:xfrm>
            <a:off x="323528" y="1700808"/>
            <a:ext cx="1800200" cy="864096"/>
          </a:xfrm>
          <a:prstGeom prst="roundRect">
            <a:avLst/>
          </a:prstGeom>
          <a:noFill/>
          <a:ln w="38100">
            <a:solidFill>
              <a:schemeClr val="accent5">
                <a:lumMod val="25000"/>
              </a:schemeClr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BE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Narrow" pitchFamily="34" charset="0"/>
              </a:rPr>
              <a:t>Commission</a:t>
            </a:r>
          </a:p>
        </p:txBody>
      </p:sp>
      <p:sp>
        <p:nvSpPr>
          <p:cNvPr id="13" name="Rectangle à coins arrondis 12"/>
          <p:cNvSpPr/>
          <p:nvPr/>
        </p:nvSpPr>
        <p:spPr bwMode="auto">
          <a:xfrm>
            <a:off x="323528" y="4293096"/>
            <a:ext cx="1800200" cy="1656184"/>
          </a:xfrm>
          <a:prstGeom prst="roundRect">
            <a:avLst>
              <a:gd name="adj" fmla="val 9766"/>
            </a:avLst>
          </a:prstGeom>
          <a:noFill/>
          <a:ln w="38100">
            <a:solidFill>
              <a:srgbClr val="CC6600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BE" sz="2400" b="1" i="0" u="none" strike="noStrike" cap="none" normalizeH="0" baseline="0" dirty="0" err="1" smtClean="0">
                <a:ln>
                  <a:noFill/>
                </a:ln>
                <a:solidFill>
                  <a:srgbClr val="CC6600"/>
                </a:solidFill>
                <a:effectLst/>
                <a:latin typeface="Arial Narrow" pitchFamily="34" charset="0"/>
              </a:rPr>
              <a:t>Other</a:t>
            </a:r>
            <a:r>
              <a:rPr kumimoji="0" lang="fr-BE" sz="2400" b="1" i="0" u="none" strike="noStrike" cap="none" normalizeH="0" baseline="0" dirty="0" smtClean="0">
                <a:ln>
                  <a:noFill/>
                </a:ln>
                <a:solidFill>
                  <a:srgbClr val="CC6600"/>
                </a:solidFill>
                <a:effectLst/>
                <a:latin typeface="Arial Narrow" pitchFamily="34" charset="0"/>
              </a:rPr>
              <a:t> participants</a:t>
            </a:r>
          </a:p>
        </p:txBody>
      </p:sp>
      <p:cxnSp>
        <p:nvCxnSpPr>
          <p:cNvPr id="14" name="Connecteur droit avec flèche 13"/>
          <p:cNvCxnSpPr>
            <a:stCxn id="10" idx="3"/>
            <a:endCxn id="3" idx="1"/>
          </p:cNvCxnSpPr>
          <p:nvPr/>
        </p:nvCxnSpPr>
        <p:spPr bwMode="auto">
          <a:xfrm>
            <a:off x="2123728" y="2132856"/>
            <a:ext cx="1152128" cy="0"/>
          </a:xfrm>
          <a:prstGeom prst="straightConnector1">
            <a:avLst/>
          </a:prstGeom>
          <a:noFill/>
          <a:ln w="25400">
            <a:solidFill>
              <a:schemeClr val="accent5">
                <a:lumMod val="25000"/>
              </a:schemeClr>
            </a:solidFill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Connecteur droit avec flèche 18"/>
          <p:cNvCxnSpPr>
            <a:stCxn id="12" idx="3"/>
            <a:endCxn id="3" idx="1"/>
          </p:cNvCxnSpPr>
          <p:nvPr/>
        </p:nvCxnSpPr>
        <p:spPr bwMode="auto">
          <a:xfrm flipV="1">
            <a:off x="2123728" y="2132856"/>
            <a:ext cx="1152128" cy="1764196"/>
          </a:xfrm>
          <a:prstGeom prst="straightConnector1">
            <a:avLst/>
          </a:prstGeom>
          <a:noFill/>
          <a:ln w="25400">
            <a:solidFill>
              <a:srgbClr val="950F25"/>
            </a:solidFill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" name="Rectangle 26"/>
          <p:cNvSpPr/>
          <p:nvPr/>
        </p:nvSpPr>
        <p:spPr bwMode="auto">
          <a:xfrm>
            <a:off x="3275856" y="4224533"/>
            <a:ext cx="5256584" cy="63007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rgbClr val="002060"/>
            </a:solidFill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algn="ctr"/>
            <a:r>
              <a:rPr kumimoji="0" lang="fr-BE" sz="2400" i="0" u="none" strike="noStrike" cap="none" normalizeH="0" baseline="0" dirty="0" smtClean="0">
                <a:ln>
                  <a:noFill/>
                </a:ln>
                <a:solidFill>
                  <a:srgbClr val="2D5EC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Accession </a:t>
            </a:r>
            <a:r>
              <a:rPr kumimoji="0" lang="fr-BE" sz="2400" i="0" u="none" strike="noStrike" cap="none" normalizeH="0" baseline="0" dirty="0" err="1" smtClean="0">
                <a:ln>
                  <a:noFill/>
                </a:ln>
                <a:solidFill>
                  <a:srgbClr val="2D5EC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Forms</a:t>
            </a:r>
            <a:r>
              <a:rPr kumimoji="0" lang="fr-BE" sz="2400" i="0" u="none" strike="noStrike" cap="none" normalizeH="0" baseline="0" dirty="0" smtClean="0">
                <a:ln>
                  <a:noFill/>
                </a:ln>
                <a:solidFill>
                  <a:srgbClr val="2D5EC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fr-BE" sz="2000" b="0" i="0" u="none" strike="noStrike" cap="none" normalizeH="0" baseline="0" dirty="0" smtClean="0">
                <a:ln>
                  <a:noFill/>
                </a:ln>
                <a:solidFill>
                  <a:srgbClr val="2D5EC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(for </a:t>
            </a:r>
            <a:r>
              <a:rPr kumimoji="0" lang="fr-BE" sz="2000" b="0" i="0" u="none" strike="noStrike" cap="none" normalizeH="0" baseline="0" dirty="0" err="1" smtClean="0">
                <a:ln>
                  <a:noFill/>
                </a:ln>
                <a:solidFill>
                  <a:srgbClr val="2D5EC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each</a:t>
            </a:r>
            <a:r>
              <a:rPr kumimoji="0" lang="fr-BE" sz="2000" b="0" i="0" u="none" strike="noStrike" cap="none" normalizeH="0" baseline="0" dirty="0" smtClean="0">
                <a:ln>
                  <a:noFill/>
                </a:ln>
                <a:solidFill>
                  <a:srgbClr val="2D5EC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p.)</a:t>
            </a:r>
          </a:p>
        </p:txBody>
      </p:sp>
      <p:cxnSp>
        <p:nvCxnSpPr>
          <p:cNvPr id="28" name="Connecteur droit avec flèche 24"/>
          <p:cNvCxnSpPr>
            <a:stCxn id="12" idx="3"/>
            <a:endCxn id="6" idx="1"/>
          </p:cNvCxnSpPr>
          <p:nvPr/>
        </p:nvCxnSpPr>
        <p:spPr bwMode="auto">
          <a:xfrm>
            <a:off x="2123728" y="3897052"/>
            <a:ext cx="1152128" cy="1692188"/>
          </a:xfrm>
          <a:prstGeom prst="straightConnector1">
            <a:avLst/>
          </a:prstGeom>
          <a:noFill/>
          <a:ln w="25400">
            <a:solidFill>
              <a:srgbClr val="950F25"/>
            </a:solidFill>
            <a:prstDash val="dash"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Connecteur droit avec flèche 21"/>
          <p:cNvCxnSpPr>
            <a:stCxn id="13" idx="3"/>
            <a:endCxn id="27" idx="1"/>
          </p:cNvCxnSpPr>
          <p:nvPr/>
        </p:nvCxnSpPr>
        <p:spPr bwMode="auto">
          <a:xfrm flipV="1">
            <a:off x="2123728" y="4539568"/>
            <a:ext cx="1152128" cy="581620"/>
          </a:xfrm>
          <a:prstGeom prst="straightConnector1">
            <a:avLst/>
          </a:prstGeom>
          <a:noFill/>
          <a:ln w="25400" cmpd="sng">
            <a:solidFill>
              <a:srgbClr val="002060"/>
            </a:solidFill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Connecteur droit avec flèche 21"/>
          <p:cNvCxnSpPr>
            <a:stCxn id="13" idx="3"/>
            <a:endCxn id="6" idx="1"/>
          </p:cNvCxnSpPr>
          <p:nvPr/>
        </p:nvCxnSpPr>
        <p:spPr bwMode="auto">
          <a:xfrm>
            <a:off x="2123728" y="5121188"/>
            <a:ext cx="1152128" cy="468052"/>
          </a:xfrm>
          <a:prstGeom prst="straightConnector1">
            <a:avLst/>
          </a:prstGeom>
          <a:noFill/>
          <a:ln w="25400" cmpd="sng">
            <a:solidFill>
              <a:srgbClr val="002060"/>
            </a:solidFill>
            <a:prstDash val="dash"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Rectangle à coins arrondis 11"/>
          <p:cNvSpPr/>
          <p:nvPr/>
        </p:nvSpPr>
        <p:spPr bwMode="auto">
          <a:xfrm>
            <a:off x="323528" y="3501008"/>
            <a:ext cx="1800200" cy="7920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BE" sz="2400" b="1" i="0" u="none" strike="noStrike" cap="none" normalizeH="0" baseline="0" dirty="0" err="1" smtClean="0">
                <a:ln>
                  <a:noFill/>
                </a:ln>
                <a:solidFill>
                  <a:srgbClr val="950F25"/>
                </a:solidFill>
                <a:effectLst/>
                <a:latin typeface="Arial Narrow" pitchFamily="34" charset="0"/>
              </a:rPr>
              <a:t>Coordinator</a:t>
            </a:r>
            <a:endParaRPr kumimoji="0" lang="fr-BE" sz="2400" b="1" i="0" u="none" strike="noStrike" cap="none" normalizeH="0" baseline="0" dirty="0" smtClean="0">
              <a:ln>
                <a:noFill/>
              </a:ln>
              <a:solidFill>
                <a:srgbClr val="950F25"/>
              </a:solidFill>
              <a:effectLst/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10" grpId="0" animBg="1"/>
      <p:bldP spid="13" grpId="0" animBg="1"/>
      <p:bldP spid="27" grpId="0" animBg="1"/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268760"/>
            <a:ext cx="8640960" cy="648990"/>
          </a:xfrm>
        </p:spPr>
        <p:txBody>
          <a:bodyPr/>
          <a:lstStyle/>
          <a:p>
            <a:r>
              <a:rPr lang="fr-BE" dirty="0" smtClean="0"/>
              <a:t>ERC </a:t>
            </a:r>
            <a:r>
              <a:rPr lang="fr-BE" dirty="0" err="1" smtClean="0"/>
              <a:t>Frontier</a:t>
            </a:r>
            <a:r>
              <a:rPr lang="fr-BE" dirty="0" smtClean="0"/>
              <a:t> </a:t>
            </a:r>
            <a:r>
              <a:rPr lang="fr-BE" dirty="0" err="1" smtClean="0"/>
              <a:t>Research</a:t>
            </a:r>
            <a:r>
              <a:rPr lang="fr-BE" dirty="0" smtClean="0"/>
              <a:t> </a:t>
            </a:r>
            <a:r>
              <a:rPr lang="fr-BE" dirty="0" err="1" smtClean="0"/>
              <a:t>grants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988840"/>
            <a:ext cx="8640960" cy="4536504"/>
          </a:xfrm>
        </p:spPr>
        <p:txBody>
          <a:bodyPr/>
          <a:lstStyle/>
          <a:p>
            <a:pPr marL="265113" indent="-265113"/>
            <a:r>
              <a:rPr lang="en-GB" dirty="0" smtClean="0"/>
              <a:t>Core grants</a:t>
            </a:r>
            <a:r>
              <a:rPr lang="en-GB" sz="2000" b="0" dirty="0" smtClean="0">
                <a:solidFill>
                  <a:schemeClr val="accent5">
                    <a:lumMod val="25000"/>
                  </a:schemeClr>
                </a:solidFill>
              </a:rPr>
              <a:t> (2-5 years)</a:t>
            </a:r>
            <a:r>
              <a:rPr lang="en-GB" b="0" dirty="0" smtClean="0"/>
              <a:t>:</a:t>
            </a:r>
          </a:p>
          <a:p>
            <a:pPr marL="542925" lvl="1" indent="-204788"/>
            <a:r>
              <a:rPr lang="fr-BE" sz="2000" b="0" dirty="0" smtClean="0">
                <a:solidFill>
                  <a:srgbClr val="C00000"/>
                </a:solidFill>
              </a:rPr>
              <a:t>For </a:t>
            </a:r>
            <a:r>
              <a:rPr lang="fr-BE" sz="2000" b="0" u="sng" dirty="0" smtClean="0">
                <a:solidFill>
                  <a:srgbClr val="C00000"/>
                </a:solidFill>
              </a:rPr>
              <a:t>Principal </a:t>
            </a:r>
            <a:r>
              <a:rPr lang="fr-BE" sz="2000" b="0" u="sng" dirty="0" err="1">
                <a:solidFill>
                  <a:srgbClr val="C00000"/>
                </a:solidFill>
              </a:rPr>
              <a:t>I</a:t>
            </a:r>
            <a:r>
              <a:rPr lang="fr-BE" sz="2000" b="0" u="sng" dirty="0" err="1" smtClean="0">
                <a:solidFill>
                  <a:srgbClr val="C00000"/>
                </a:solidFill>
              </a:rPr>
              <a:t>nvestigators</a:t>
            </a:r>
            <a:r>
              <a:rPr lang="fr-BE" sz="2000" b="0" dirty="0" smtClean="0">
                <a:solidFill>
                  <a:srgbClr val="C00000"/>
                </a:solidFill>
              </a:rPr>
              <a:t> (</a:t>
            </a:r>
            <a:r>
              <a:rPr lang="fr-BE" sz="2000" b="0" dirty="0" err="1" smtClean="0">
                <a:solidFill>
                  <a:srgbClr val="C00000"/>
                </a:solidFill>
              </a:rPr>
              <a:t>PIs</a:t>
            </a:r>
            <a:r>
              <a:rPr lang="fr-BE" sz="2000" b="0" dirty="0" smtClean="0">
                <a:solidFill>
                  <a:srgbClr val="C00000"/>
                </a:solidFill>
              </a:rPr>
              <a:t>) of </a:t>
            </a:r>
            <a:r>
              <a:rPr lang="fr-BE" sz="2000" b="0" dirty="0" err="1" smtClean="0">
                <a:solidFill>
                  <a:srgbClr val="C00000"/>
                </a:solidFill>
              </a:rPr>
              <a:t>any</a:t>
            </a:r>
            <a:r>
              <a:rPr lang="fr-BE" sz="2000" b="0" dirty="0" smtClean="0">
                <a:solidFill>
                  <a:srgbClr val="C00000"/>
                </a:solidFill>
              </a:rPr>
              <a:t> </a:t>
            </a:r>
            <a:r>
              <a:rPr lang="fr-BE" sz="2000" b="0" dirty="0" err="1" smtClean="0">
                <a:solidFill>
                  <a:srgbClr val="C00000"/>
                </a:solidFill>
              </a:rPr>
              <a:t>nationality</a:t>
            </a:r>
            <a:r>
              <a:rPr lang="fr-BE" sz="2000" b="0" dirty="0" smtClean="0">
                <a:solidFill>
                  <a:srgbClr val="C00000"/>
                </a:solidFill>
              </a:rPr>
              <a:t>, </a:t>
            </a:r>
            <a:r>
              <a:rPr lang="fr-BE" sz="2000" b="0" dirty="0" err="1" smtClean="0">
                <a:solidFill>
                  <a:srgbClr val="C00000"/>
                </a:solidFill>
              </a:rPr>
              <a:t>possibly</a:t>
            </a:r>
            <a:r>
              <a:rPr lang="fr-BE" sz="2000" b="0" dirty="0" smtClean="0">
                <a:solidFill>
                  <a:srgbClr val="C00000"/>
                </a:solidFill>
              </a:rPr>
              <a:t> </a:t>
            </a:r>
            <a:r>
              <a:rPr lang="fr-BE" sz="2000" b="0" dirty="0" err="1" smtClean="0">
                <a:solidFill>
                  <a:srgbClr val="C00000"/>
                </a:solidFill>
              </a:rPr>
              <a:t>supported</a:t>
            </a:r>
            <a:r>
              <a:rPr lang="fr-BE" sz="2000" b="0" dirty="0" smtClean="0">
                <a:solidFill>
                  <a:srgbClr val="C00000"/>
                </a:solidFill>
              </a:rPr>
              <a:t> by a </a:t>
            </a:r>
            <a:r>
              <a:rPr lang="fr-BE" sz="2000" b="0" u="sng" dirty="0" smtClean="0">
                <a:solidFill>
                  <a:srgbClr val="C00000"/>
                </a:solidFill>
              </a:rPr>
              <a:t>team</a:t>
            </a:r>
            <a:r>
              <a:rPr lang="fr-BE" sz="2000" b="0" dirty="0" smtClean="0">
                <a:solidFill>
                  <a:srgbClr val="C00000"/>
                </a:solidFill>
              </a:rPr>
              <a:t>; no </a:t>
            </a:r>
            <a:r>
              <a:rPr lang="fr-BE" sz="2000" b="0" dirty="0" err="1" smtClean="0">
                <a:solidFill>
                  <a:srgbClr val="C00000"/>
                </a:solidFill>
              </a:rPr>
              <a:t>pre-determined</a:t>
            </a:r>
            <a:r>
              <a:rPr lang="fr-BE" sz="2000" b="0" dirty="0" smtClean="0">
                <a:solidFill>
                  <a:srgbClr val="C00000"/>
                </a:solidFill>
              </a:rPr>
              <a:t> R&amp;D </a:t>
            </a:r>
            <a:r>
              <a:rPr lang="fr-BE" sz="2000" b="0" dirty="0" err="1" smtClean="0">
                <a:solidFill>
                  <a:srgbClr val="C00000"/>
                </a:solidFill>
              </a:rPr>
              <a:t>fields</a:t>
            </a:r>
            <a:r>
              <a:rPr lang="fr-BE" sz="2000" b="0" dirty="0" smtClean="0">
                <a:solidFill>
                  <a:srgbClr val="C00000"/>
                </a:solidFill>
              </a:rPr>
              <a:t>; excellence as sole </a:t>
            </a:r>
            <a:r>
              <a:rPr lang="fr-BE" sz="2000" b="0" dirty="0" err="1" smtClean="0">
                <a:solidFill>
                  <a:srgbClr val="C00000"/>
                </a:solidFill>
              </a:rPr>
              <a:t>criterion</a:t>
            </a:r>
            <a:endParaRPr lang="en-GB" sz="2000" b="0" dirty="0" smtClean="0">
              <a:solidFill>
                <a:srgbClr val="C00000"/>
              </a:solidFill>
            </a:endParaRPr>
          </a:p>
          <a:p>
            <a:pPr marL="542925" lvl="1" indent="-204788"/>
            <a:r>
              <a:rPr lang="en-GB" sz="2000" dirty="0" smtClean="0"/>
              <a:t>Starting Grants: </a:t>
            </a:r>
            <a:r>
              <a:rPr lang="en-GB" sz="2000" b="0" dirty="0" smtClean="0">
                <a:solidFill>
                  <a:schemeClr val="accent5">
                    <a:lumMod val="25000"/>
                  </a:schemeClr>
                </a:solidFill>
              </a:rPr>
              <a:t>for researchers with 2-7 years of experience since PhD; max. 1.5 M€ funding</a:t>
            </a:r>
          </a:p>
          <a:p>
            <a:pPr marL="542925" lvl="1" indent="-204788"/>
            <a:r>
              <a:rPr lang="en-GB" sz="2000" dirty="0" smtClean="0"/>
              <a:t>Consolidator Grants: </a:t>
            </a:r>
            <a:r>
              <a:rPr lang="en-GB" sz="2000" b="0" dirty="0">
                <a:solidFill>
                  <a:schemeClr val="accent5">
                    <a:lumMod val="25000"/>
                  </a:schemeClr>
                </a:solidFill>
              </a:rPr>
              <a:t>for </a:t>
            </a:r>
            <a:r>
              <a:rPr lang="en-GB" sz="2000" b="0" dirty="0" err="1" smtClean="0">
                <a:solidFill>
                  <a:schemeClr val="accent5">
                    <a:lumMod val="25000"/>
                  </a:schemeClr>
                </a:solidFill>
              </a:rPr>
              <a:t>rs</a:t>
            </a:r>
            <a:r>
              <a:rPr lang="en-GB" sz="2000" b="0" dirty="0" smtClean="0">
                <a:solidFill>
                  <a:schemeClr val="accent5">
                    <a:lumMod val="25000"/>
                  </a:schemeClr>
                </a:solidFill>
              </a:rPr>
              <a:t>. with </a:t>
            </a:r>
            <a:r>
              <a:rPr lang="en-GB" sz="2000" b="0" dirty="0">
                <a:solidFill>
                  <a:schemeClr val="accent5">
                    <a:lumMod val="25000"/>
                  </a:schemeClr>
                </a:solidFill>
              </a:rPr>
              <a:t>7-12 </a:t>
            </a:r>
            <a:r>
              <a:rPr lang="en-GB" sz="2000" b="0" dirty="0" err="1" smtClean="0">
                <a:solidFill>
                  <a:schemeClr val="accent5">
                    <a:lumMod val="25000"/>
                  </a:schemeClr>
                </a:solidFill>
              </a:rPr>
              <a:t>yrs</a:t>
            </a:r>
            <a:r>
              <a:rPr lang="en-GB" sz="2000" b="0" dirty="0" smtClean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en-GB" sz="2000" b="0" dirty="0">
                <a:solidFill>
                  <a:schemeClr val="accent5">
                    <a:lumMod val="25000"/>
                  </a:schemeClr>
                </a:solidFill>
              </a:rPr>
              <a:t>of </a:t>
            </a:r>
            <a:r>
              <a:rPr lang="en-GB" sz="2000" b="0" dirty="0" smtClean="0">
                <a:solidFill>
                  <a:schemeClr val="accent5">
                    <a:lumMod val="25000"/>
                  </a:schemeClr>
                </a:solidFill>
              </a:rPr>
              <a:t>exp.; max. 2 M€</a:t>
            </a:r>
            <a:endParaRPr lang="en-GB" sz="2000" dirty="0" smtClean="0"/>
          </a:p>
          <a:p>
            <a:pPr marL="542925" lvl="1" indent="-204788"/>
            <a:r>
              <a:rPr lang="en-GB" sz="2000" dirty="0"/>
              <a:t>Advanced </a:t>
            </a:r>
            <a:r>
              <a:rPr lang="en-GB" sz="2000" dirty="0" smtClean="0"/>
              <a:t>Grants: </a:t>
            </a:r>
            <a:r>
              <a:rPr lang="en-GB" sz="2000" b="0" dirty="0">
                <a:solidFill>
                  <a:schemeClr val="accent5">
                    <a:lumMod val="25000"/>
                  </a:schemeClr>
                </a:solidFill>
              </a:rPr>
              <a:t>for leading </a:t>
            </a:r>
            <a:r>
              <a:rPr lang="en-GB" sz="2000" b="0" dirty="0" err="1" smtClean="0">
                <a:solidFill>
                  <a:schemeClr val="accent5">
                    <a:lumMod val="25000"/>
                  </a:schemeClr>
                </a:solidFill>
              </a:rPr>
              <a:t>rs</a:t>
            </a:r>
            <a:r>
              <a:rPr lang="en-GB" sz="2000" b="0" dirty="0" smtClean="0">
                <a:solidFill>
                  <a:schemeClr val="accent5">
                    <a:lumMod val="25000"/>
                  </a:schemeClr>
                </a:solidFill>
              </a:rPr>
              <a:t>. of </a:t>
            </a:r>
            <a:r>
              <a:rPr lang="en-GB" sz="2000" b="0" dirty="0">
                <a:solidFill>
                  <a:schemeClr val="accent5">
                    <a:lumMod val="25000"/>
                  </a:schemeClr>
                </a:solidFill>
              </a:rPr>
              <a:t>any </a:t>
            </a:r>
            <a:r>
              <a:rPr lang="en-GB" sz="2000" b="0" dirty="0" smtClean="0">
                <a:solidFill>
                  <a:schemeClr val="accent5">
                    <a:lumMod val="25000"/>
                  </a:schemeClr>
                </a:solidFill>
              </a:rPr>
              <a:t>age; max. 2.5 M€</a:t>
            </a:r>
            <a:endParaRPr lang="en-GB" sz="2000" b="0" dirty="0">
              <a:solidFill>
                <a:schemeClr val="accent5">
                  <a:lumMod val="25000"/>
                </a:schemeClr>
              </a:solidFill>
            </a:endParaRPr>
          </a:p>
          <a:p>
            <a:pPr marL="265113" indent="-265113"/>
            <a:r>
              <a:rPr lang="fr-BE" dirty="0" err="1" smtClean="0"/>
              <a:t>Other</a:t>
            </a:r>
            <a:r>
              <a:rPr lang="fr-BE" dirty="0" smtClean="0"/>
              <a:t> </a:t>
            </a:r>
            <a:r>
              <a:rPr lang="fr-BE" dirty="0" err="1" smtClean="0"/>
              <a:t>grants</a:t>
            </a:r>
            <a:r>
              <a:rPr lang="fr-BE" dirty="0" smtClean="0"/>
              <a:t>:</a:t>
            </a:r>
          </a:p>
          <a:p>
            <a:pPr marL="542925" lvl="1" indent="-204788"/>
            <a:r>
              <a:rPr lang="en-GB" sz="2000" dirty="0"/>
              <a:t>Synergy </a:t>
            </a:r>
            <a:r>
              <a:rPr lang="en-GB" sz="2000" dirty="0" smtClean="0"/>
              <a:t>Grants: </a:t>
            </a:r>
            <a:r>
              <a:rPr lang="en-GB" sz="2000" b="0" dirty="0" smtClean="0">
                <a:solidFill>
                  <a:schemeClr val="accent5">
                    <a:lumMod val="25000"/>
                  </a:schemeClr>
                </a:solidFill>
              </a:rPr>
              <a:t>for groups </a:t>
            </a:r>
            <a:r>
              <a:rPr lang="en-GB" sz="2000" b="0" dirty="0">
                <a:solidFill>
                  <a:schemeClr val="accent5">
                    <a:lumMod val="25000"/>
                  </a:schemeClr>
                </a:solidFill>
              </a:rPr>
              <a:t>made up of 2 to 4 </a:t>
            </a:r>
            <a:r>
              <a:rPr lang="en-GB" sz="2000" b="0" dirty="0" smtClean="0">
                <a:solidFill>
                  <a:schemeClr val="accent5">
                    <a:lumMod val="25000"/>
                  </a:schemeClr>
                </a:solidFill>
              </a:rPr>
              <a:t>PIs </a:t>
            </a:r>
            <a:r>
              <a:rPr lang="en-GB" sz="2000" b="0" dirty="0">
                <a:solidFill>
                  <a:schemeClr val="accent5">
                    <a:lumMod val="25000"/>
                  </a:schemeClr>
                </a:solidFill>
              </a:rPr>
              <a:t>(+ teams</a:t>
            </a:r>
            <a:r>
              <a:rPr lang="en-GB" sz="2000" b="0" dirty="0" smtClean="0">
                <a:solidFill>
                  <a:schemeClr val="accent5">
                    <a:lumMod val="25000"/>
                  </a:schemeClr>
                </a:solidFill>
              </a:rPr>
              <a:t>);</a:t>
            </a:r>
            <a:br>
              <a:rPr lang="en-GB" sz="2000" b="0" dirty="0" smtClean="0">
                <a:solidFill>
                  <a:schemeClr val="accent5">
                    <a:lumMod val="25000"/>
                  </a:schemeClr>
                </a:solidFill>
              </a:rPr>
            </a:br>
            <a:r>
              <a:rPr lang="en-GB" sz="2000" b="0" dirty="0" smtClean="0">
                <a:solidFill>
                  <a:schemeClr val="accent5">
                    <a:lumMod val="25000"/>
                  </a:schemeClr>
                </a:solidFill>
              </a:rPr>
              <a:t>max</a:t>
            </a:r>
            <a:r>
              <a:rPr lang="en-GB" sz="2000" b="0" dirty="0">
                <a:solidFill>
                  <a:schemeClr val="accent5">
                    <a:lumMod val="25000"/>
                  </a:schemeClr>
                </a:solidFill>
              </a:rPr>
              <a:t>. 15 M€ for 6 </a:t>
            </a:r>
            <a:r>
              <a:rPr lang="en-GB" sz="2000" b="0" dirty="0" smtClean="0">
                <a:solidFill>
                  <a:schemeClr val="accent5">
                    <a:lumMod val="25000"/>
                  </a:schemeClr>
                </a:solidFill>
              </a:rPr>
              <a:t>years</a:t>
            </a:r>
            <a:endParaRPr lang="en-GB" sz="2000" b="0" dirty="0">
              <a:solidFill>
                <a:schemeClr val="accent5">
                  <a:lumMod val="25000"/>
                </a:schemeClr>
              </a:solidFill>
            </a:endParaRPr>
          </a:p>
          <a:p>
            <a:pPr marL="542925" lvl="1" indent="-204788"/>
            <a:r>
              <a:rPr lang="en-GB" sz="2000" dirty="0"/>
              <a:t>Proof of </a:t>
            </a:r>
            <a:r>
              <a:rPr lang="en-GB" sz="2000" dirty="0" smtClean="0"/>
              <a:t>Concept: </a:t>
            </a:r>
            <a:r>
              <a:rPr lang="en-GB" sz="2000" b="0" dirty="0" smtClean="0">
                <a:solidFill>
                  <a:schemeClr val="accent5">
                    <a:lumMod val="25000"/>
                  </a:schemeClr>
                </a:solidFill>
              </a:rPr>
              <a:t>linked </a:t>
            </a:r>
            <a:r>
              <a:rPr lang="en-GB" sz="2000" b="0" dirty="0">
                <a:solidFill>
                  <a:schemeClr val="accent5">
                    <a:lumMod val="25000"/>
                  </a:schemeClr>
                </a:solidFill>
              </a:rPr>
              <a:t>to </a:t>
            </a:r>
            <a:r>
              <a:rPr lang="en-GB" sz="2000" b="0" dirty="0" smtClean="0">
                <a:solidFill>
                  <a:schemeClr val="accent5">
                    <a:lumMod val="25000"/>
                  </a:schemeClr>
                </a:solidFill>
              </a:rPr>
              <a:t>another ERC grant;</a:t>
            </a:r>
            <a:br>
              <a:rPr lang="en-GB" sz="2000" b="0" dirty="0" smtClean="0">
                <a:solidFill>
                  <a:schemeClr val="accent5">
                    <a:lumMod val="25000"/>
                  </a:schemeClr>
                </a:solidFill>
              </a:rPr>
            </a:br>
            <a:r>
              <a:rPr lang="en-GB" sz="2000" b="0" dirty="0" smtClean="0">
                <a:solidFill>
                  <a:schemeClr val="accent5">
                    <a:lumMod val="25000"/>
                  </a:schemeClr>
                </a:solidFill>
              </a:rPr>
              <a:t>max</a:t>
            </a:r>
            <a:r>
              <a:rPr lang="en-GB" sz="2000" b="0" dirty="0">
                <a:solidFill>
                  <a:schemeClr val="accent5">
                    <a:lumMod val="25000"/>
                  </a:schemeClr>
                </a:solidFill>
              </a:rPr>
              <a:t>. 150.000 </a:t>
            </a:r>
            <a:r>
              <a:rPr lang="en-GB" sz="2000" b="0" dirty="0" smtClean="0">
                <a:solidFill>
                  <a:schemeClr val="accent5">
                    <a:lumMod val="25000"/>
                  </a:schemeClr>
                </a:solidFill>
              </a:rPr>
              <a:t>€, </a:t>
            </a:r>
            <a:r>
              <a:rPr lang="en-GB" sz="2000" b="0" dirty="0">
                <a:solidFill>
                  <a:schemeClr val="accent5">
                    <a:lumMod val="25000"/>
                  </a:schemeClr>
                </a:solidFill>
              </a:rPr>
              <a:t>18 </a:t>
            </a:r>
            <a:r>
              <a:rPr lang="en-GB" sz="2000" b="0" dirty="0" smtClean="0">
                <a:solidFill>
                  <a:schemeClr val="accent5">
                    <a:lumMod val="25000"/>
                  </a:schemeClr>
                </a:solidFill>
              </a:rPr>
              <a:t>months</a:t>
            </a:r>
            <a:endParaRPr lang="fr-BE" sz="1400" b="0" dirty="0" smtClean="0">
              <a:solidFill>
                <a:schemeClr val="accent5">
                  <a:lumMod val="25000"/>
                </a:schemeClr>
              </a:solidFill>
            </a:endParaRPr>
          </a:p>
          <a:p>
            <a:endParaRPr lang="en-GB" b="0" dirty="0" smtClean="0">
              <a:solidFill>
                <a:schemeClr val="accent5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792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decel="62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" presetClass="entr" presetSubtype="2" decel="62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" presetClass="entr" presetSubtype="2" decel="62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500"/>
                            </p:stCondLst>
                            <p:childTnLst>
                              <p:par>
                                <p:cTn id="30" presetID="2" presetClass="entr" presetSubtype="2" decel="62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1000"/>
                            </p:stCondLst>
                            <p:childTnLst>
                              <p:par>
                                <p:cTn id="35" presetID="2" presetClass="entr" presetSubtype="2" decel="62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3500"/>
                            </p:stCondLst>
                            <p:childTnLst>
                              <p:par>
                                <p:cTn id="40" presetID="2" presetClass="entr" presetSubtype="2" decel="62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268760"/>
            <a:ext cx="8640960" cy="648990"/>
          </a:xfrm>
        </p:spPr>
        <p:txBody>
          <a:bodyPr/>
          <a:lstStyle/>
          <a:p>
            <a:r>
              <a:rPr lang="fr-BE" dirty="0" smtClean="0"/>
              <a:t>ERC </a:t>
            </a:r>
            <a:r>
              <a:rPr lang="fr-BE" dirty="0" err="1" smtClean="0"/>
              <a:t>grants</a:t>
            </a:r>
            <a:r>
              <a:rPr lang="fr-BE" dirty="0" smtClean="0"/>
              <a:t> </a:t>
            </a:r>
            <a:r>
              <a:rPr lang="fr-BE" sz="2000" b="0" dirty="0" smtClean="0"/>
              <a:t>(</a:t>
            </a:r>
            <a:r>
              <a:rPr lang="fr-BE" sz="2000" b="0" dirty="0" err="1" smtClean="0"/>
              <a:t>cont'd</a:t>
            </a:r>
            <a:r>
              <a:rPr lang="fr-BE" sz="2000" b="0" dirty="0" smtClean="0"/>
              <a:t>)</a:t>
            </a:r>
            <a:endParaRPr lang="en-GB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348880"/>
            <a:ext cx="8640960" cy="4176464"/>
          </a:xfrm>
        </p:spPr>
        <p:txBody>
          <a:bodyPr/>
          <a:lstStyle/>
          <a:p>
            <a:r>
              <a:rPr lang="fr-BE" sz="2400" b="0" dirty="0" err="1" smtClean="0">
                <a:solidFill>
                  <a:schemeClr val="accent5">
                    <a:lumMod val="25000"/>
                  </a:schemeClr>
                </a:solidFill>
              </a:rPr>
              <a:t>Individual</a:t>
            </a:r>
            <a:r>
              <a:rPr lang="fr-BE" sz="2400" b="0" dirty="0" smtClean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fr-BE" sz="2400" dirty="0" smtClean="0">
                <a:solidFill>
                  <a:schemeClr val="accent5">
                    <a:lumMod val="25000"/>
                  </a:schemeClr>
                </a:solidFill>
              </a:rPr>
              <a:t>Sri Lanka </a:t>
            </a:r>
            <a:r>
              <a:rPr lang="fr-BE" sz="2400" b="0" dirty="0" err="1" smtClean="0">
                <a:solidFill>
                  <a:schemeClr val="accent5">
                    <a:lumMod val="25000"/>
                  </a:schemeClr>
                </a:solidFill>
              </a:rPr>
              <a:t>researchers</a:t>
            </a:r>
            <a:r>
              <a:rPr lang="fr-BE" sz="2400" b="0" dirty="0" smtClean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fr-BE" sz="2400" b="0" dirty="0">
                <a:solidFill>
                  <a:schemeClr val="accent5">
                    <a:lumMod val="25000"/>
                  </a:schemeClr>
                </a:solidFill>
              </a:rPr>
              <a:t>are </a:t>
            </a:r>
            <a:r>
              <a:rPr lang="fr-BE" sz="2400" b="0" dirty="0" err="1" smtClean="0">
                <a:solidFill>
                  <a:schemeClr val="accent5">
                    <a:lumMod val="25000"/>
                  </a:schemeClr>
                </a:solidFill>
              </a:rPr>
              <a:t>eligible</a:t>
            </a:r>
            <a:r>
              <a:rPr lang="fr-BE" sz="2400" b="0" dirty="0">
                <a:solidFill>
                  <a:schemeClr val="accent5">
                    <a:lumMod val="25000"/>
                  </a:schemeClr>
                </a:solidFill>
              </a:rPr>
              <a:t/>
            </a:r>
            <a:br>
              <a:rPr lang="fr-BE" sz="2400" b="0" dirty="0">
                <a:solidFill>
                  <a:schemeClr val="accent5">
                    <a:lumMod val="25000"/>
                  </a:schemeClr>
                </a:solidFill>
              </a:rPr>
            </a:br>
            <a:r>
              <a:rPr lang="fr-BE" sz="2400" b="0" dirty="0" smtClean="0">
                <a:solidFill>
                  <a:schemeClr val="accent5">
                    <a:lumMod val="25000"/>
                  </a:schemeClr>
                </a:solidFill>
              </a:rPr>
              <a:t>for </a:t>
            </a:r>
            <a:r>
              <a:rPr lang="fr-BE" sz="2400" b="0" dirty="0">
                <a:solidFill>
                  <a:schemeClr val="accent5">
                    <a:lumMod val="25000"/>
                  </a:schemeClr>
                </a:solidFill>
              </a:rPr>
              <a:t>participation </a:t>
            </a:r>
            <a:r>
              <a:rPr lang="fr-BE" sz="2400" b="0" dirty="0">
                <a:solidFill>
                  <a:srgbClr val="C00000"/>
                </a:solidFill>
              </a:rPr>
              <a:t>and </a:t>
            </a:r>
            <a:r>
              <a:rPr lang="fr-BE" sz="2400" b="0" dirty="0" err="1">
                <a:solidFill>
                  <a:srgbClr val="C00000"/>
                </a:solidFill>
              </a:rPr>
              <a:t>funding</a:t>
            </a:r>
            <a:r>
              <a:rPr lang="fr-BE" sz="2400" b="0" dirty="0">
                <a:solidFill>
                  <a:srgbClr val="C00000"/>
                </a:solidFill>
              </a:rPr>
              <a:t> </a:t>
            </a:r>
            <a:r>
              <a:rPr lang="fr-BE" sz="2400" b="0" dirty="0">
                <a:solidFill>
                  <a:schemeClr val="accent5">
                    <a:lumMod val="25000"/>
                  </a:schemeClr>
                </a:solidFill>
              </a:rPr>
              <a:t>as in </a:t>
            </a:r>
            <a:r>
              <a:rPr lang="fr-BE" sz="2400" b="0" dirty="0" smtClean="0">
                <a:solidFill>
                  <a:schemeClr val="accent5">
                    <a:lumMod val="25000"/>
                  </a:schemeClr>
                </a:solidFill>
              </a:rPr>
              <a:t>FP7</a:t>
            </a:r>
          </a:p>
          <a:p>
            <a:pPr>
              <a:spcBef>
                <a:spcPts val="3000"/>
              </a:spcBef>
            </a:pPr>
            <a:r>
              <a:rPr lang="en-GB" sz="2400" dirty="0">
                <a:solidFill>
                  <a:schemeClr val="accent5">
                    <a:lumMod val="25000"/>
                  </a:schemeClr>
                </a:solidFill>
              </a:rPr>
              <a:t>Principal Investigators </a:t>
            </a:r>
            <a:r>
              <a:rPr lang="en-GB" sz="2400" b="0" dirty="0">
                <a:solidFill>
                  <a:schemeClr val="accent5">
                    <a:lumMod val="25000"/>
                  </a:schemeClr>
                </a:solidFill>
              </a:rPr>
              <a:t>must:</a:t>
            </a:r>
          </a:p>
          <a:p>
            <a:pPr lvl="1"/>
            <a:r>
              <a:rPr lang="en-GB" sz="2000" b="0" dirty="0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spend </a:t>
            </a:r>
            <a:r>
              <a:rPr lang="en-GB" sz="2000" b="0" dirty="0">
                <a:solidFill>
                  <a:schemeClr val="accent4">
                    <a:lumMod val="95000"/>
                    <a:lumOff val="5000"/>
                  </a:schemeClr>
                </a:solidFill>
              </a:rPr>
              <a:t>a minimum 50% of their total working time on the ERC </a:t>
            </a:r>
            <a:r>
              <a:rPr lang="en-GB" sz="2000" b="0" dirty="0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project (30 % for Advanced Grants)</a:t>
            </a:r>
          </a:p>
          <a:p>
            <a:pPr lvl="1"/>
            <a:r>
              <a:rPr lang="en-GB" sz="2000" b="0" dirty="0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spend a </a:t>
            </a:r>
            <a:r>
              <a:rPr lang="en-GB" sz="2000" b="0" dirty="0">
                <a:solidFill>
                  <a:schemeClr val="accent4">
                    <a:lumMod val="95000"/>
                    <a:lumOff val="5000"/>
                  </a:schemeClr>
                </a:solidFill>
              </a:rPr>
              <a:t>minimum of 50% of their </a:t>
            </a:r>
            <a:r>
              <a:rPr lang="en-GB" sz="2000" b="0" dirty="0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working </a:t>
            </a:r>
            <a:r>
              <a:rPr lang="en-GB" sz="2000" b="0" dirty="0">
                <a:solidFill>
                  <a:schemeClr val="accent4">
                    <a:lumMod val="95000"/>
                    <a:lumOff val="5000"/>
                  </a:schemeClr>
                </a:solidFill>
              </a:rPr>
              <a:t>time </a:t>
            </a:r>
            <a:r>
              <a:rPr lang="en-GB" sz="2000" b="0" dirty="0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in </a:t>
            </a:r>
            <a:r>
              <a:rPr lang="en-GB" sz="2000" b="0" dirty="0">
                <a:solidFill>
                  <a:schemeClr val="accent4">
                    <a:lumMod val="95000"/>
                    <a:lumOff val="5000"/>
                  </a:schemeClr>
                </a:solidFill>
              </a:rPr>
              <a:t>an EU Member State or Associated </a:t>
            </a:r>
            <a:r>
              <a:rPr lang="en-GB" sz="2000" b="0" dirty="0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Country (Norway, etc.)</a:t>
            </a:r>
          </a:p>
          <a:p>
            <a:pPr>
              <a:spcBef>
                <a:spcPts val="2400"/>
              </a:spcBef>
            </a:pPr>
            <a:r>
              <a:rPr lang="fr-BE" sz="2400" dirty="0" smtClean="0">
                <a:solidFill>
                  <a:schemeClr val="accent5">
                    <a:lumMod val="25000"/>
                  </a:schemeClr>
                </a:solidFill>
              </a:rPr>
              <a:t>Team </a:t>
            </a:r>
            <a:r>
              <a:rPr lang="fr-BE" sz="2400" dirty="0" err="1" smtClean="0">
                <a:solidFill>
                  <a:schemeClr val="accent5">
                    <a:lumMod val="25000"/>
                  </a:schemeClr>
                </a:solidFill>
              </a:rPr>
              <a:t>members</a:t>
            </a:r>
            <a:r>
              <a:rPr lang="fr-BE" sz="2400" dirty="0" smtClean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fr-BE" sz="2400" b="0" dirty="0" err="1" smtClean="0">
                <a:solidFill>
                  <a:schemeClr val="accent5">
                    <a:lumMod val="25000"/>
                  </a:schemeClr>
                </a:solidFill>
              </a:rPr>
              <a:t>may</a:t>
            </a:r>
            <a:r>
              <a:rPr lang="fr-BE" sz="2400" b="0" dirty="0" smtClean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fr-BE" sz="2400" b="0" dirty="0" err="1" smtClean="0">
                <a:solidFill>
                  <a:schemeClr val="accent5">
                    <a:lumMod val="25000"/>
                  </a:schemeClr>
                </a:solidFill>
              </a:rPr>
              <a:t>be</a:t>
            </a:r>
            <a:r>
              <a:rPr lang="fr-BE" sz="2400" b="0" dirty="0" smtClean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fr-BE" sz="2400" b="0" dirty="0" err="1" smtClean="0">
                <a:solidFill>
                  <a:schemeClr val="accent5">
                    <a:lumMod val="25000"/>
                  </a:schemeClr>
                </a:solidFill>
              </a:rPr>
              <a:t>located</a:t>
            </a:r>
            <a:r>
              <a:rPr lang="fr-BE" sz="2400" b="0" dirty="0" smtClean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fr-BE" sz="2400" b="0" dirty="0" err="1" smtClean="0">
                <a:solidFill>
                  <a:schemeClr val="accent5">
                    <a:lumMod val="25000"/>
                  </a:schemeClr>
                </a:solidFill>
              </a:rPr>
              <a:t>anywhere</a:t>
            </a:r>
            <a:endParaRPr lang="en-GB" sz="2400" b="0" dirty="0">
              <a:solidFill>
                <a:schemeClr val="accent5">
                  <a:lumMod val="25000"/>
                </a:schemeClr>
              </a:solidFill>
            </a:endParaRPr>
          </a:p>
          <a:p>
            <a:endParaRPr lang="en-GB" sz="2400" b="0" dirty="0">
              <a:solidFill>
                <a:schemeClr val="accent5">
                  <a:lumMod val="25000"/>
                </a:schemeClr>
              </a:solidFill>
            </a:endParaRPr>
          </a:p>
          <a:p>
            <a:endParaRPr lang="en-GB" b="0" dirty="0" smtClean="0">
              <a:solidFill>
                <a:schemeClr val="accent5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68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24744"/>
            <a:ext cx="8640960" cy="648990"/>
          </a:xfrm>
        </p:spPr>
        <p:txBody>
          <a:bodyPr/>
          <a:lstStyle/>
          <a:p>
            <a:r>
              <a:rPr lang="fr-BE" dirty="0" smtClean="0"/>
              <a:t>Marie </a:t>
            </a:r>
            <a:r>
              <a:rPr lang="fr-BE" dirty="0" err="1" smtClean="0"/>
              <a:t>Skłodowska</a:t>
            </a:r>
            <a:r>
              <a:rPr lang="fr-BE" dirty="0" smtClean="0"/>
              <a:t>-Curie Actions </a:t>
            </a:r>
            <a:r>
              <a:rPr lang="fr-BE" sz="2400" b="0" dirty="0" smtClean="0"/>
              <a:t>(</a:t>
            </a:r>
            <a:r>
              <a:rPr lang="fr-BE" sz="2400" b="0" dirty="0" err="1" smtClean="0"/>
              <a:t>MSCAs</a:t>
            </a:r>
            <a:r>
              <a:rPr lang="fr-BE" sz="2400" b="0" dirty="0" smtClean="0"/>
              <a:t>)</a:t>
            </a:r>
            <a:endParaRPr lang="en-GB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916832"/>
            <a:ext cx="8640960" cy="4752528"/>
          </a:xfrm>
        </p:spPr>
        <p:txBody>
          <a:bodyPr/>
          <a:lstStyle/>
          <a:p>
            <a:pPr marL="284163" lvl="1">
              <a:spcAft>
                <a:spcPts val="1200"/>
              </a:spcAft>
            </a:pPr>
            <a:r>
              <a:rPr lang="fr-BE" sz="1800" dirty="0" smtClean="0">
                <a:solidFill>
                  <a:schemeClr val="accent5">
                    <a:lumMod val="25000"/>
                  </a:schemeClr>
                </a:solidFill>
              </a:rPr>
              <a:t>No </a:t>
            </a:r>
            <a:r>
              <a:rPr lang="fr-BE" sz="1800" dirty="0" err="1" smtClean="0">
                <a:solidFill>
                  <a:schemeClr val="accent5">
                    <a:lumMod val="25000"/>
                  </a:schemeClr>
                </a:solidFill>
              </a:rPr>
              <a:t>pre-determined</a:t>
            </a:r>
            <a:r>
              <a:rPr lang="fr-BE" sz="1800" dirty="0" smtClean="0">
                <a:solidFill>
                  <a:schemeClr val="accent5">
                    <a:lumMod val="25000"/>
                  </a:schemeClr>
                </a:solidFill>
              </a:rPr>
              <a:t> R&amp;D </a:t>
            </a:r>
            <a:r>
              <a:rPr lang="fr-BE" sz="1800" dirty="0" err="1" smtClean="0">
                <a:solidFill>
                  <a:schemeClr val="accent5">
                    <a:lumMod val="25000"/>
                  </a:schemeClr>
                </a:solidFill>
              </a:rPr>
              <a:t>fields</a:t>
            </a:r>
            <a:r>
              <a:rPr lang="fr-BE" sz="1800" dirty="0" smtClean="0">
                <a:solidFill>
                  <a:schemeClr val="accent5">
                    <a:lumMod val="25000"/>
                  </a:schemeClr>
                </a:solidFill>
              </a:rPr>
              <a:t>; </a:t>
            </a:r>
            <a:br>
              <a:rPr lang="fr-BE" sz="1800" dirty="0" smtClean="0">
                <a:solidFill>
                  <a:schemeClr val="accent5">
                    <a:lumMod val="25000"/>
                  </a:schemeClr>
                </a:solidFill>
              </a:rPr>
            </a:br>
            <a:r>
              <a:rPr lang="fr-BE" sz="1800" dirty="0" smtClean="0">
                <a:solidFill>
                  <a:schemeClr val="accent5">
                    <a:lumMod val="25000"/>
                  </a:schemeClr>
                </a:solidFill>
              </a:rPr>
              <a:t>SL </a:t>
            </a:r>
            <a:r>
              <a:rPr lang="fr-BE" sz="1800" dirty="0" err="1" smtClean="0">
                <a:solidFill>
                  <a:schemeClr val="accent5">
                    <a:lumMod val="25000"/>
                  </a:schemeClr>
                </a:solidFill>
              </a:rPr>
              <a:t>researchers</a:t>
            </a:r>
            <a:r>
              <a:rPr lang="fr-BE" sz="1800" dirty="0" smtClean="0">
                <a:solidFill>
                  <a:schemeClr val="accent5">
                    <a:lumMod val="25000"/>
                  </a:schemeClr>
                </a:solidFill>
              </a:rPr>
              <a:t> are </a:t>
            </a:r>
            <a:r>
              <a:rPr lang="fr-BE" sz="1800" dirty="0" err="1" smtClean="0">
                <a:solidFill>
                  <a:schemeClr val="accent5">
                    <a:lumMod val="25000"/>
                  </a:schemeClr>
                </a:solidFill>
              </a:rPr>
              <a:t>eligible</a:t>
            </a:r>
            <a:r>
              <a:rPr lang="fr-BE" sz="1800" dirty="0" smtClean="0">
                <a:solidFill>
                  <a:schemeClr val="accent5">
                    <a:lumMod val="25000"/>
                  </a:schemeClr>
                </a:solidFill>
              </a:rPr>
              <a:t> for participation </a:t>
            </a:r>
            <a:r>
              <a:rPr lang="fr-BE" sz="1800" i="1" dirty="0" smtClean="0">
                <a:solidFill>
                  <a:schemeClr val="accent5">
                    <a:lumMod val="25000"/>
                  </a:schemeClr>
                </a:solidFill>
              </a:rPr>
              <a:t>and </a:t>
            </a:r>
            <a:r>
              <a:rPr lang="fr-BE" sz="1800" i="1" dirty="0" err="1" smtClean="0">
                <a:solidFill>
                  <a:schemeClr val="accent5">
                    <a:lumMod val="25000"/>
                  </a:schemeClr>
                </a:solidFill>
              </a:rPr>
              <a:t>funding</a:t>
            </a:r>
            <a:endParaRPr lang="en-GB" sz="1800" i="1" dirty="0" smtClean="0">
              <a:solidFill>
                <a:schemeClr val="accent5">
                  <a:lumMod val="25000"/>
                </a:schemeClr>
              </a:solidFill>
            </a:endParaRPr>
          </a:p>
          <a:p>
            <a:pPr marL="284163" lvl="1"/>
            <a:r>
              <a:rPr lang="en-GB" sz="1800" dirty="0" smtClean="0">
                <a:solidFill>
                  <a:srgbClr val="7030A0"/>
                </a:solidFill>
              </a:rPr>
              <a:t>Research </a:t>
            </a:r>
            <a:r>
              <a:rPr lang="en-GB" sz="1800" dirty="0">
                <a:solidFill>
                  <a:srgbClr val="7030A0"/>
                </a:solidFill>
              </a:rPr>
              <a:t>networks (</a:t>
            </a:r>
            <a:r>
              <a:rPr lang="en-GB" sz="1800" u="sng" dirty="0">
                <a:solidFill>
                  <a:srgbClr val="7030A0"/>
                </a:solidFill>
              </a:rPr>
              <a:t>ITN</a:t>
            </a:r>
            <a:r>
              <a:rPr lang="en-GB" sz="1800" dirty="0">
                <a:solidFill>
                  <a:srgbClr val="7030A0"/>
                </a:solidFill>
              </a:rPr>
              <a:t>): </a:t>
            </a:r>
            <a:r>
              <a:rPr lang="en-GB" sz="1800" b="0" dirty="0">
                <a:solidFill>
                  <a:srgbClr val="7030A0"/>
                </a:solidFill>
              </a:rPr>
              <a:t>support for Innovative Training Networks</a:t>
            </a:r>
            <a:endParaRPr lang="en-GB" sz="1600" b="0" dirty="0">
              <a:solidFill>
                <a:srgbClr val="7030A0"/>
              </a:solidFill>
            </a:endParaRPr>
          </a:p>
          <a:p>
            <a:pPr marL="542925" indent="0">
              <a:buNone/>
            </a:pPr>
            <a:r>
              <a:rPr lang="en-GB" sz="1800" b="0" dirty="0">
                <a:solidFill>
                  <a:srgbClr val="065CBA"/>
                </a:solidFill>
              </a:rPr>
              <a:t>ITNs support competitively selected joint research training and/or doctoral </a:t>
            </a:r>
            <a:r>
              <a:rPr lang="en-GB" sz="1800" b="0" dirty="0" smtClean="0">
                <a:solidFill>
                  <a:srgbClr val="065CBA"/>
                </a:solidFill>
              </a:rPr>
              <a:t>programmes – for </a:t>
            </a:r>
            <a:r>
              <a:rPr lang="en-GB" sz="1800" b="0" u="sng" dirty="0" smtClean="0">
                <a:solidFill>
                  <a:srgbClr val="065CBA"/>
                </a:solidFill>
              </a:rPr>
              <a:t>early-stage</a:t>
            </a:r>
            <a:r>
              <a:rPr lang="en-GB" sz="1800" b="0" dirty="0" smtClean="0">
                <a:solidFill>
                  <a:srgbClr val="065CBA"/>
                </a:solidFill>
              </a:rPr>
              <a:t> researchers.</a:t>
            </a:r>
            <a:endParaRPr lang="en-GB" sz="1800" b="0" dirty="0">
              <a:solidFill>
                <a:srgbClr val="065CBA"/>
              </a:solidFill>
            </a:endParaRPr>
          </a:p>
          <a:p>
            <a:pPr marL="284163" lvl="1"/>
            <a:r>
              <a:rPr lang="en-GB" sz="1800" dirty="0">
                <a:solidFill>
                  <a:srgbClr val="7030A0"/>
                </a:solidFill>
              </a:rPr>
              <a:t>Individual fellowships (</a:t>
            </a:r>
            <a:r>
              <a:rPr lang="en-GB" sz="1800" u="sng" dirty="0">
                <a:solidFill>
                  <a:srgbClr val="7030A0"/>
                </a:solidFill>
              </a:rPr>
              <a:t>IF</a:t>
            </a:r>
            <a:r>
              <a:rPr lang="en-GB" sz="1800" dirty="0">
                <a:solidFill>
                  <a:srgbClr val="7030A0"/>
                </a:solidFill>
              </a:rPr>
              <a:t>): </a:t>
            </a:r>
            <a:r>
              <a:rPr lang="en-GB" sz="1800" b="0" dirty="0">
                <a:solidFill>
                  <a:srgbClr val="7030A0"/>
                </a:solidFill>
              </a:rPr>
              <a:t>support for experienced researchers undertaking mobility between countries, optionally to the non-academic sector</a:t>
            </a:r>
          </a:p>
          <a:p>
            <a:pPr marL="542925" indent="0">
              <a:buNone/>
            </a:pPr>
            <a:r>
              <a:rPr lang="en-GB" sz="1800" b="0" dirty="0" smtClean="0">
                <a:solidFill>
                  <a:srgbClr val="065CBA"/>
                </a:solidFill>
              </a:rPr>
              <a:t>For </a:t>
            </a:r>
            <a:r>
              <a:rPr lang="en-GB" sz="1800" b="0" u="sng" dirty="0" smtClean="0">
                <a:solidFill>
                  <a:srgbClr val="065CBA"/>
                </a:solidFill>
              </a:rPr>
              <a:t>experienced</a:t>
            </a:r>
            <a:r>
              <a:rPr lang="en-GB" sz="1800" b="0" dirty="0" smtClean="0">
                <a:solidFill>
                  <a:srgbClr val="065CBA"/>
                </a:solidFill>
              </a:rPr>
              <a:t> researchers (PhD or 4 years of relevant experience).</a:t>
            </a:r>
            <a:br>
              <a:rPr lang="en-GB" sz="1800" b="0" dirty="0" smtClean="0">
                <a:solidFill>
                  <a:srgbClr val="065CBA"/>
                </a:solidFill>
              </a:rPr>
            </a:br>
            <a:r>
              <a:rPr lang="en-GB" sz="1800" b="0" dirty="0" smtClean="0">
                <a:solidFill>
                  <a:srgbClr val="065CBA"/>
                </a:solidFill>
              </a:rPr>
              <a:t>The </a:t>
            </a:r>
            <a:r>
              <a:rPr lang="en-GB" sz="1800" b="0" dirty="0">
                <a:solidFill>
                  <a:srgbClr val="065CBA"/>
                </a:solidFill>
              </a:rPr>
              <a:t>grant usually covers </a:t>
            </a:r>
            <a:r>
              <a:rPr lang="en-GB" sz="1800" b="0" dirty="0" smtClean="0">
                <a:solidFill>
                  <a:srgbClr val="065CBA"/>
                </a:solidFill>
              </a:rPr>
              <a:t>2 years. </a:t>
            </a:r>
            <a:endParaRPr lang="en-GB" sz="1800" b="0" dirty="0">
              <a:solidFill>
                <a:srgbClr val="065CBA"/>
              </a:solidFill>
            </a:endParaRPr>
          </a:p>
          <a:p>
            <a:pPr marL="284163" lvl="1"/>
            <a:r>
              <a:rPr lang="en-GB" sz="1800" b="0" dirty="0">
                <a:solidFill>
                  <a:srgbClr val="7030A0"/>
                </a:solidFill>
              </a:rPr>
              <a:t>International and inter-</a:t>
            </a:r>
            <a:r>
              <a:rPr lang="en-GB" sz="1800" b="0" dirty="0" err="1">
                <a:solidFill>
                  <a:srgbClr val="7030A0"/>
                </a:solidFill>
              </a:rPr>
              <a:t>sectoral</a:t>
            </a:r>
            <a:r>
              <a:rPr lang="en-GB" sz="1800" b="0" dirty="0">
                <a:solidFill>
                  <a:srgbClr val="7030A0"/>
                </a:solidFill>
              </a:rPr>
              <a:t> cooperation through the </a:t>
            </a:r>
            <a:r>
              <a:rPr lang="en-GB" sz="1800" dirty="0">
                <a:solidFill>
                  <a:srgbClr val="7030A0"/>
                </a:solidFill>
              </a:rPr>
              <a:t>Research and Innovation Staff Exchanges (</a:t>
            </a:r>
            <a:r>
              <a:rPr lang="en-GB" sz="1800" u="sng" dirty="0">
                <a:solidFill>
                  <a:srgbClr val="7030A0"/>
                </a:solidFill>
              </a:rPr>
              <a:t>RISE</a:t>
            </a:r>
            <a:r>
              <a:rPr lang="en-GB" sz="1800" dirty="0">
                <a:solidFill>
                  <a:srgbClr val="7030A0"/>
                </a:solidFill>
              </a:rPr>
              <a:t>)</a:t>
            </a:r>
          </a:p>
          <a:p>
            <a:pPr marL="542925" indent="0">
              <a:buNone/>
            </a:pPr>
            <a:r>
              <a:rPr lang="en-GB" sz="1800" b="0" dirty="0">
                <a:solidFill>
                  <a:srgbClr val="065CBA"/>
                </a:solidFill>
              </a:rPr>
              <a:t>RISE </a:t>
            </a:r>
            <a:r>
              <a:rPr lang="en-GB" sz="1800" b="0" dirty="0" smtClean="0">
                <a:solidFill>
                  <a:srgbClr val="065CBA"/>
                </a:solidFill>
              </a:rPr>
              <a:t>support </a:t>
            </a:r>
            <a:r>
              <a:rPr lang="en-GB" sz="1800" b="0" dirty="0">
                <a:solidFill>
                  <a:srgbClr val="065CBA"/>
                </a:solidFill>
              </a:rPr>
              <a:t>short-term mobility of </a:t>
            </a:r>
            <a:r>
              <a:rPr lang="en-GB" sz="1800" b="0" dirty="0" smtClean="0">
                <a:solidFill>
                  <a:srgbClr val="065CBA"/>
                </a:solidFill>
              </a:rPr>
              <a:t>R&amp;I staff </a:t>
            </a:r>
            <a:r>
              <a:rPr lang="en-GB" sz="1800" b="0" dirty="0">
                <a:solidFill>
                  <a:srgbClr val="065CBA"/>
                </a:solidFill>
              </a:rPr>
              <a:t>at all career levels, </a:t>
            </a:r>
            <a:r>
              <a:rPr lang="en-GB" sz="1800" b="0" dirty="0" smtClean="0">
                <a:solidFill>
                  <a:srgbClr val="065CBA"/>
                </a:solidFill>
              </a:rPr>
              <a:t>including administrative </a:t>
            </a:r>
            <a:r>
              <a:rPr lang="en-GB" sz="1800" b="0" dirty="0">
                <a:solidFill>
                  <a:srgbClr val="065CBA"/>
                </a:solidFill>
              </a:rPr>
              <a:t>and technical </a:t>
            </a:r>
            <a:r>
              <a:rPr lang="en-GB" sz="1800" b="0" dirty="0" smtClean="0">
                <a:solidFill>
                  <a:srgbClr val="065CBA"/>
                </a:solidFill>
              </a:rPr>
              <a:t>staff – within </a:t>
            </a:r>
            <a:r>
              <a:rPr lang="en-GB" sz="1800" b="0" dirty="0">
                <a:solidFill>
                  <a:srgbClr val="065CBA"/>
                </a:solidFill>
              </a:rPr>
              <a:t>and beyond </a:t>
            </a:r>
            <a:r>
              <a:rPr lang="en-GB" sz="1800" b="0" dirty="0" smtClean="0">
                <a:solidFill>
                  <a:srgbClr val="065CBA"/>
                </a:solidFill>
              </a:rPr>
              <a:t>Europe.</a:t>
            </a:r>
            <a:endParaRPr lang="en-GB" sz="1800" b="0" dirty="0">
              <a:solidFill>
                <a:srgbClr val="065CBA"/>
              </a:solidFill>
            </a:endParaRPr>
          </a:p>
          <a:p>
            <a:pPr marL="284163" lvl="1"/>
            <a:r>
              <a:rPr lang="en-GB" sz="1800" dirty="0">
                <a:solidFill>
                  <a:srgbClr val="7030A0"/>
                </a:solidFill>
              </a:rPr>
              <a:t>Co-funding of regional, national and international programmes </a:t>
            </a:r>
            <a:r>
              <a:rPr lang="en-GB" sz="1800" b="0" dirty="0">
                <a:solidFill>
                  <a:srgbClr val="7030A0"/>
                </a:solidFill>
              </a:rPr>
              <a:t>that finance fellowships involving mobility to or from another country </a:t>
            </a:r>
            <a:r>
              <a:rPr lang="en-GB" sz="1800" dirty="0">
                <a:solidFill>
                  <a:srgbClr val="7030A0"/>
                </a:solidFill>
              </a:rPr>
              <a:t>(</a:t>
            </a:r>
            <a:r>
              <a:rPr lang="en-GB" sz="1800" u="sng" dirty="0">
                <a:solidFill>
                  <a:srgbClr val="7030A0"/>
                </a:solidFill>
              </a:rPr>
              <a:t>COFUND</a:t>
            </a:r>
            <a:r>
              <a:rPr lang="en-GB" sz="1800" dirty="0">
                <a:solidFill>
                  <a:srgbClr val="7030A0"/>
                </a:solidFill>
              </a:rPr>
              <a:t>)</a:t>
            </a:r>
          </a:p>
          <a:p>
            <a:pPr marL="0" indent="0">
              <a:buNone/>
            </a:pPr>
            <a:endParaRPr lang="fr-BE" sz="1800" b="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00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50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500"/>
                            </p:stCondLst>
                            <p:childTnLst>
                              <p:par>
                                <p:cTn id="40" presetID="2" presetClass="entr" presetSubtype="8" decel="88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58417"/>
            <a:ext cx="9144000" cy="6754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43608" y="2103239"/>
            <a:ext cx="6984776" cy="52322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7030A0"/>
                </a:solidFill>
                <a:latin typeface="Arial Narrow" panose="020B0606020202030204" pitchFamily="34" charset="0"/>
              </a:rPr>
              <a:t>http://ec.europa.eu/programmes/erasmus-plus/</a:t>
            </a:r>
          </a:p>
        </p:txBody>
      </p:sp>
    </p:spTree>
    <p:extLst>
      <p:ext uri="{BB962C8B-B14F-4D97-AF65-F5344CB8AC3E}">
        <p14:creationId xmlns:p14="http://schemas.microsoft.com/office/powerpoint/2010/main" val="2052649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8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442"/>
            <a:ext cx="9144000" cy="1189778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en-GB" sz="2800" dirty="0" smtClean="0">
                <a:solidFill>
                  <a:srgbClr val="950F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Horizon 2020 website</a:t>
            </a:r>
            <a:r>
              <a:rPr lang="en-GB" sz="2800" dirty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GB" sz="2800" dirty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400" dirty="0">
                <a:solidFill>
                  <a:srgbClr val="003399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http://ec.europa.eu/programmes/horizon2020/</a:t>
            </a:r>
            <a:endParaRPr lang="en-GB" sz="3200" dirty="0">
              <a:solidFill>
                <a:srgbClr val="003399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496" y="1199219"/>
            <a:ext cx="9073008" cy="5686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281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27384"/>
            <a:ext cx="9144000" cy="6779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ight Arrow 1"/>
          <p:cNvSpPr/>
          <p:nvPr/>
        </p:nvSpPr>
        <p:spPr bwMode="auto">
          <a:xfrm rot="1173741">
            <a:off x="5105574" y="1296937"/>
            <a:ext cx="648072" cy="288032"/>
          </a:xfrm>
          <a:prstGeom prst="rightArrow">
            <a:avLst/>
          </a:prstGeom>
          <a:solidFill>
            <a:srgbClr val="FFFF00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7600" b="1" i="0" u="none" strike="noStrike" cap="none" normalizeH="0" baseline="0" smtClean="0">
              <a:ln>
                <a:noFill/>
              </a:ln>
              <a:solidFill>
                <a:srgbClr val="FFD624"/>
              </a:solidFill>
              <a:effectLst/>
              <a:latin typeface="Verdana" pitchFamily="34" charset="0"/>
            </a:endParaRPr>
          </a:p>
        </p:txBody>
      </p:sp>
      <p:sp>
        <p:nvSpPr>
          <p:cNvPr id="4" name="Right Arrow 3"/>
          <p:cNvSpPr/>
          <p:nvPr/>
        </p:nvSpPr>
        <p:spPr bwMode="auto">
          <a:xfrm rot="20931949">
            <a:off x="5686837" y="691157"/>
            <a:ext cx="941841" cy="418596"/>
          </a:xfrm>
          <a:prstGeom prst="rightArrow">
            <a:avLst/>
          </a:prstGeom>
          <a:solidFill>
            <a:srgbClr val="FFFF00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7600" b="1" i="0" u="none" strike="noStrike" cap="none" normalizeH="0" baseline="0" smtClean="0">
              <a:ln>
                <a:noFill/>
              </a:ln>
              <a:solidFill>
                <a:srgbClr val="FFD624"/>
              </a:solidFill>
              <a:effectLst/>
              <a:latin typeface="Verdana" pitchFamily="34" charset="0"/>
            </a:endParaRPr>
          </a:p>
        </p:txBody>
      </p:sp>
      <p:sp>
        <p:nvSpPr>
          <p:cNvPr id="5" name="Right Arrow 4"/>
          <p:cNvSpPr/>
          <p:nvPr/>
        </p:nvSpPr>
        <p:spPr bwMode="auto">
          <a:xfrm rot="12645887">
            <a:off x="5955509" y="3790506"/>
            <a:ext cx="648072" cy="288032"/>
          </a:xfrm>
          <a:prstGeom prst="rightArrow">
            <a:avLst/>
          </a:prstGeom>
          <a:solidFill>
            <a:srgbClr val="FFFF00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7600" b="1" i="0" u="none" strike="noStrike" cap="none" normalizeH="0" baseline="0" smtClean="0">
              <a:ln>
                <a:noFill/>
              </a:ln>
              <a:solidFill>
                <a:srgbClr val="FFD624"/>
              </a:solidFill>
              <a:effectLst/>
              <a:latin typeface="Verdana" pitchFamily="34" charset="0"/>
            </a:endParaRPr>
          </a:p>
        </p:txBody>
      </p:sp>
      <p:sp>
        <p:nvSpPr>
          <p:cNvPr id="10" name="Right Arrow 9"/>
          <p:cNvSpPr/>
          <p:nvPr/>
        </p:nvSpPr>
        <p:spPr bwMode="auto">
          <a:xfrm rot="11209291">
            <a:off x="3477068" y="4687675"/>
            <a:ext cx="648072" cy="288032"/>
          </a:xfrm>
          <a:prstGeom prst="rightArrow">
            <a:avLst/>
          </a:prstGeom>
          <a:solidFill>
            <a:srgbClr val="FFFF00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7600" b="1" i="0" u="none" strike="noStrike" cap="none" normalizeH="0" baseline="0" smtClean="0">
              <a:ln>
                <a:noFill/>
              </a:ln>
              <a:solidFill>
                <a:srgbClr val="FFD624"/>
              </a:solidFill>
              <a:effectLst/>
              <a:latin typeface="Verdana" pitchFamily="34" charset="0"/>
            </a:endParaRPr>
          </a:p>
        </p:txBody>
      </p:sp>
      <p:sp>
        <p:nvSpPr>
          <p:cNvPr id="11" name="Right Arrow 10"/>
          <p:cNvSpPr/>
          <p:nvPr/>
        </p:nvSpPr>
        <p:spPr bwMode="auto">
          <a:xfrm rot="4319059">
            <a:off x="3953445" y="2449065"/>
            <a:ext cx="648072" cy="288032"/>
          </a:xfrm>
          <a:prstGeom prst="rightArrow">
            <a:avLst/>
          </a:prstGeom>
          <a:solidFill>
            <a:srgbClr val="FFFF00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7600" b="1" i="0" u="none" strike="noStrike" cap="none" normalizeH="0" baseline="0" smtClean="0">
              <a:ln>
                <a:noFill/>
              </a:ln>
              <a:solidFill>
                <a:srgbClr val="FFD624"/>
              </a:solidFill>
              <a:effectLst/>
              <a:latin typeface="Verdana" pitchFamily="34" charset="0"/>
            </a:endParaRPr>
          </a:p>
        </p:txBody>
      </p:sp>
      <p:sp>
        <p:nvSpPr>
          <p:cNvPr id="12" name="Right Arrow 11"/>
          <p:cNvSpPr/>
          <p:nvPr/>
        </p:nvSpPr>
        <p:spPr bwMode="auto">
          <a:xfrm rot="13333853">
            <a:off x="3479189" y="4128253"/>
            <a:ext cx="648072" cy="288032"/>
          </a:xfrm>
          <a:prstGeom prst="rightArrow">
            <a:avLst/>
          </a:prstGeom>
          <a:solidFill>
            <a:srgbClr val="FFFF00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7600" b="1" i="0" u="none" strike="noStrike" cap="none" normalizeH="0" baseline="0" smtClean="0">
              <a:ln>
                <a:noFill/>
              </a:ln>
              <a:solidFill>
                <a:srgbClr val="FFD624"/>
              </a:solidFill>
              <a:effectLst/>
              <a:latin typeface="Verdana" pitchFamily="34" charset="0"/>
            </a:endParaRPr>
          </a:p>
        </p:txBody>
      </p:sp>
      <p:sp>
        <p:nvSpPr>
          <p:cNvPr id="14" name="Right Arrow 13"/>
          <p:cNvSpPr/>
          <p:nvPr/>
        </p:nvSpPr>
        <p:spPr bwMode="auto">
          <a:xfrm rot="13333853">
            <a:off x="4290170" y="4338615"/>
            <a:ext cx="648072" cy="288032"/>
          </a:xfrm>
          <a:prstGeom prst="rightArrow">
            <a:avLst/>
          </a:prstGeom>
          <a:solidFill>
            <a:srgbClr val="FFFF00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7600" b="1" i="0" u="none" strike="noStrike" cap="none" normalizeH="0" baseline="0" smtClean="0">
              <a:ln>
                <a:noFill/>
              </a:ln>
              <a:solidFill>
                <a:srgbClr val="FFD624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7599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10" grpId="0" animBg="1"/>
      <p:bldP spid="11" grpId="0" animBg="1"/>
      <p:bldP spid="12" grpId="0" animBg="1"/>
      <p:bldP spid="1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8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441"/>
            <a:ext cx="9144000" cy="1331327"/>
          </a:xfrm>
          <a:solidFill>
            <a:schemeClr val="bg1"/>
          </a:solidFill>
        </p:spPr>
        <p:txBody>
          <a:bodyPr/>
          <a:lstStyle/>
          <a:p>
            <a:pPr marL="0" indent="0" algn="ctr"/>
            <a:r>
              <a:rPr lang="en-GB" sz="2800" dirty="0" smtClean="0">
                <a:solidFill>
                  <a:srgbClr val="950F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Horizon 2020 Participant Portal</a:t>
            </a:r>
            <a:r>
              <a:rPr lang="en-GB" sz="2800" dirty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GB" sz="2800" dirty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400" dirty="0">
                <a:solidFill>
                  <a:srgbClr val="003399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http://ec.europa.eu/research/participants/portal/desktop/en/home.html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55576" y="1114165"/>
            <a:ext cx="7560840" cy="5743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955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733" name="Rectangle 5"/>
          <p:cNvSpPr>
            <a:spLocks noChangeArrowheads="1"/>
          </p:cNvSpPr>
          <p:nvPr/>
        </p:nvSpPr>
        <p:spPr bwMode="auto">
          <a:xfrm>
            <a:off x="0" y="0"/>
            <a:ext cx="9144000" cy="126876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anchor="t" anchorCtr="1"/>
          <a:lstStyle/>
          <a:p>
            <a:pPr algn="ctr"/>
            <a:r>
              <a:rPr lang="en-GB" sz="3200" b="1" dirty="0" err="1" smtClean="0">
                <a:solidFill>
                  <a:srgbClr val="950F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Cordis</a:t>
            </a:r>
            <a:r>
              <a:rPr lang="en-GB" sz="3200" b="1" dirty="0" smtClean="0">
                <a:solidFill>
                  <a:srgbClr val="950F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website</a:t>
            </a:r>
            <a:endParaRPr lang="en-GB" sz="3200" dirty="0">
              <a:solidFill>
                <a:srgbClr val="950F2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548680"/>
            <a:ext cx="9143999" cy="4758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17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03648" y="3861048"/>
            <a:ext cx="6552728" cy="2636912"/>
          </a:xfrm>
          <a:solidFill>
            <a:srgbClr val="FFFFCC"/>
          </a:solidFill>
          <a:ln>
            <a:solidFill>
              <a:srgbClr val="7030A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>
              <a:lnSpc>
                <a:spcPct val="130000"/>
              </a:lnSpc>
              <a:buNone/>
            </a:pPr>
            <a:r>
              <a:rPr lang="en-US" u="sng"/>
              <a:t>http://cordis.europa.eu/</a:t>
            </a:r>
            <a:endParaRPr lang="en-US" sz="2800" u="sng" dirty="0" smtClean="0"/>
          </a:p>
          <a:p>
            <a:pPr marL="542925" lvl="3" indent="-361950">
              <a:spcBef>
                <a:spcPts val="0"/>
              </a:spcBef>
              <a:buClr>
                <a:srgbClr val="006666"/>
              </a:buClr>
              <a:buFont typeface="Wingdings" pitchFamily="2" charset="2"/>
              <a:buChar char="Ø"/>
              <a:tabLst>
                <a:tab pos="542925" algn="l"/>
              </a:tabLst>
            </a:pPr>
            <a:r>
              <a:rPr lang="en-US" sz="2000" dirty="0" smtClean="0">
                <a:solidFill>
                  <a:srgbClr val="7030A0"/>
                </a:solidFill>
                <a:latin typeface="+mn-lt"/>
                <a:ea typeface="+mn-ea"/>
                <a:cs typeface="+mn-cs"/>
              </a:rPr>
              <a:t>search for calls for proposals</a:t>
            </a:r>
          </a:p>
          <a:p>
            <a:pPr marL="542925" lvl="3" indent="-361950">
              <a:spcBef>
                <a:spcPts val="0"/>
              </a:spcBef>
              <a:buClr>
                <a:srgbClr val="006666"/>
              </a:buClr>
              <a:buFont typeface="Wingdings" pitchFamily="2" charset="2"/>
              <a:buChar char="Ø"/>
              <a:tabLst>
                <a:tab pos="542925" algn="l"/>
              </a:tabLst>
            </a:pPr>
            <a:r>
              <a:rPr lang="en-US" sz="2000" dirty="0" smtClean="0">
                <a:solidFill>
                  <a:srgbClr val="7030A0"/>
                </a:solidFill>
                <a:latin typeface="+mn-lt"/>
                <a:ea typeface="+mn-ea"/>
                <a:cs typeface="+mn-cs"/>
              </a:rPr>
              <a:t>search </a:t>
            </a:r>
            <a:r>
              <a:rPr lang="en-US" sz="2000" dirty="0">
                <a:solidFill>
                  <a:srgbClr val="7030A0"/>
                </a:solidFill>
                <a:latin typeface="+mn-lt"/>
                <a:ea typeface="+mn-ea"/>
                <a:cs typeface="+mn-cs"/>
              </a:rPr>
              <a:t>for partners</a:t>
            </a:r>
          </a:p>
          <a:p>
            <a:pPr marL="542925" lvl="3" indent="-361950">
              <a:spcBef>
                <a:spcPts val="0"/>
              </a:spcBef>
              <a:buClr>
                <a:srgbClr val="006666"/>
              </a:buClr>
              <a:buFont typeface="Wingdings" pitchFamily="2" charset="2"/>
              <a:buChar char="Ø"/>
              <a:tabLst>
                <a:tab pos="542925" algn="l"/>
              </a:tabLst>
            </a:pPr>
            <a:r>
              <a:rPr lang="en-US" sz="2000" dirty="0">
                <a:solidFill>
                  <a:srgbClr val="7030A0"/>
                </a:solidFill>
                <a:latin typeface="+mn-lt"/>
                <a:ea typeface="+mn-ea"/>
                <a:cs typeface="+mn-cs"/>
              </a:rPr>
              <a:t>register as </a:t>
            </a:r>
            <a:r>
              <a:rPr lang="en-US" sz="2000" dirty="0" smtClean="0">
                <a:solidFill>
                  <a:srgbClr val="7030A0"/>
                </a:solidFill>
                <a:latin typeface="+mn-lt"/>
                <a:ea typeface="+mn-ea"/>
                <a:cs typeface="+mn-cs"/>
              </a:rPr>
              <a:t>an expert </a:t>
            </a:r>
            <a:r>
              <a:rPr lang="en-US" sz="2000" dirty="0">
                <a:solidFill>
                  <a:srgbClr val="7030A0"/>
                </a:solidFill>
                <a:latin typeface="+mn-lt"/>
                <a:ea typeface="+mn-ea"/>
                <a:cs typeface="+mn-cs"/>
              </a:rPr>
              <a:t>to the EU</a:t>
            </a:r>
          </a:p>
          <a:p>
            <a:pPr marL="542925" lvl="3" indent="-361950">
              <a:spcBef>
                <a:spcPts val="0"/>
              </a:spcBef>
              <a:buClr>
                <a:srgbClr val="006666"/>
              </a:buClr>
              <a:buFont typeface="Wingdings" pitchFamily="2" charset="2"/>
              <a:buChar char="Ø"/>
              <a:tabLst>
                <a:tab pos="542925" algn="l"/>
              </a:tabLst>
            </a:pPr>
            <a:r>
              <a:rPr lang="en-US" sz="2000" dirty="0" smtClean="0">
                <a:solidFill>
                  <a:srgbClr val="7030A0"/>
                </a:solidFill>
                <a:latin typeface="+mn-lt"/>
                <a:ea typeface="+mn-ea"/>
                <a:cs typeface="+mn-cs"/>
              </a:rPr>
              <a:t>subscribe to "RTD info", </a:t>
            </a:r>
            <a:r>
              <a:rPr lang="en-US" sz="2000" dirty="0">
                <a:solidFill>
                  <a:srgbClr val="7030A0"/>
                </a:solidFill>
                <a:latin typeface="+mn-lt"/>
                <a:ea typeface="+mn-ea"/>
                <a:cs typeface="+mn-cs"/>
              </a:rPr>
              <a:t>email </a:t>
            </a:r>
            <a:r>
              <a:rPr lang="en-US" sz="2000" dirty="0" smtClean="0">
                <a:solidFill>
                  <a:srgbClr val="7030A0"/>
                </a:solidFill>
                <a:latin typeface="+mn-lt"/>
                <a:ea typeface="+mn-ea"/>
                <a:cs typeface="+mn-cs"/>
              </a:rPr>
              <a:t>alerts, …</a:t>
            </a:r>
            <a:endParaRPr lang="en-US" sz="2000" dirty="0">
              <a:solidFill>
                <a:srgbClr val="7030A0"/>
              </a:solidFill>
              <a:latin typeface="+mn-lt"/>
              <a:ea typeface="+mn-ea"/>
              <a:cs typeface="+mn-cs"/>
            </a:endParaRPr>
          </a:p>
          <a:p>
            <a:pPr marL="542925" lvl="3" indent="-361950">
              <a:spcBef>
                <a:spcPts val="0"/>
              </a:spcBef>
              <a:buClr>
                <a:srgbClr val="006666"/>
              </a:buClr>
              <a:buFont typeface="Wingdings" pitchFamily="2" charset="2"/>
              <a:buChar char="Ø"/>
              <a:tabLst>
                <a:tab pos="542925" algn="l"/>
              </a:tabLst>
            </a:pPr>
            <a:r>
              <a:rPr lang="en-US" sz="2000" dirty="0">
                <a:solidFill>
                  <a:srgbClr val="7030A0"/>
                </a:solidFill>
                <a:latin typeface="+mn-lt"/>
                <a:ea typeface="+mn-ea"/>
                <a:cs typeface="+mn-cs"/>
              </a:rPr>
              <a:t>register</a:t>
            </a:r>
            <a:r>
              <a:rPr lang="en-US" sz="2000" dirty="0" smtClean="0">
                <a:solidFill>
                  <a:srgbClr val="7030A0"/>
                </a:solidFill>
                <a:latin typeface="+mn-lt"/>
                <a:ea typeface="+mn-ea"/>
                <a:cs typeface="+mn-cs"/>
              </a:rPr>
              <a:t> your research </a:t>
            </a:r>
            <a:r>
              <a:rPr lang="en-US" sz="2000" dirty="0" err="1" smtClean="0">
                <a:solidFill>
                  <a:srgbClr val="7030A0"/>
                </a:solidFill>
                <a:latin typeface="+mn-lt"/>
                <a:ea typeface="+mn-ea"/>
                <a:cs typeface="+mn-cs"/>
              </a:rPr>
              <a:t>organisation</a:t>
            </a:r>
            <a:endParaRPr lang="en-US" sz="2000" dirty="0">
              <a:solidFill>
                <a:srgbClr val="7030A0"/>
              </a:solidFill>
              <a:latin typeface="+mn-lt"/>
              <a:ea typeface="+mn-ea"/>
              <a:cs typeface="+mn-cs"/>
            </a:endParaRPr>
          </a:p>
          <a:p>
            <a:pPr marL="542925" lvl="3" indent="-361950">
              <a:spcBef>
                <a:spcPts val="0"/>
              </a:spcBef>
              <a:buClr>
                <a:srgbClr val="006666"/>
              </a:buClr>
              <a:buFont typeface="Wingdings" pitchFamily="2" charset="2"/>
              <a:buChar char="Ø"/>
              <a:tabLst>
                <a:tab pos="542925" algn="l"/>
              </a:tabLst>
            </a:pPr>
            <a:r>
              <a:rPr lang="en-US" sz="2000" dirty="0" smtClean="0">
                <a:solidFill>
                  <a:srgbClr val="7030A0"/>
                </a:solidFill>
                <a:latin typeface="+mn-lt"/>
                <a:ea typeface="+mn-ea"/>
                <a:cs typeface="+mn-cs"/>
              </a:rPr>
              <a:t>find </a:t>
            </a:r>
            <a:r>
              <a:rPr lang="en-US" sz="2000" dirty="0">
                <a:solidFill>
                  <a:srgbClr val="7030A0"/>
                </a:solidFill>
                <a:latin typeface="+mn-lt"/>
                <a:ea typeface="+mn-ea"/>
                <a:cs typeface="+mn-cs"/>
              </a:rPr>
              <a:t>documents, news, project information,…</a:t>
            </a:r>
            <a:r>
              <a:rPr lang="en-US" sz="2400" i="1" dirty="0">
                <a:solidFill>
                  <a:srgbClr val="0F5494"/>
                </a:solidFill>
                <a:latin typeface="+mn-lt"/>
                <a:ea typeface="+mn-ea"/>
                <a:cs typeface="+mn-cs"/>
              </a:rPr>
              <a:t>	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60774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4173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841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41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41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41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41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41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841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1731" grpId="0" uiExpand="1" build="p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9592" y="0"/>
            <a:ext cx="7399218" cy="6885384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 bwMode="auto">
          <a:xfrm>
            <a:off x="683568" y="1556792"/>
            <a:ext cx="2376264" cy="648072"/>
          </a:xfrm>
          <a:prstGeom prst="ellipse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7600" b="1" i="0" u="none" strike="noStrike" cap="none" normalizeH="0" baseline="0" smtClean="0">
              <a:ln>
                <a:noFill/>
              </a:ln>
              <a:solidFill>
                <a:srgbClr val="FFD624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128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Horizon 2020 </a:t>
            </a:r>
            <a:r>
              <a:rPr lang="en-IN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Helpdesk</a:t>
            </a:r>
            <a:endParaRPr lang="en-IN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92406"/>
            <a:ext cx="8075239" cy="3529013"/>
          </a:xfrm>
        </p:spPr>
        <p:txBody>
          <a:bodyPr/>
          <a:lstStyle/>
          <a:p>
            <a:r>
              <a:rPr lang="en-IN" sz="2400" i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If you have questions about any aspect of European research in general and the EU Research Framework Programmes in particular, send them </a:t>
            </a:r>
            <a:r>
              <a:rPr lang="en-IN" sz="2400" i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the</a:t>
            </a:r>
            <a:r>
              <a:rPr lang="en-IN" sz="2400" i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r>
              <a:rPr lang="en-IN" sz="2400" i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Horizon 2020 Helpdesk</a:t>
            </a:r>
            <a:r>
              <a:rPr lang="en-IN" sz="2400" i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endParaRPr lang="en-IN" sz="2400" i="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IN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http://</a:t>
            </a:r>
            <a:r>
              <a:rPr lang="en-IN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ec.europa.eu/research/index.cfm?pg=enquiries</a:t>
            </a:r>
            <a:endParaRPr lang="en-IN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IN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910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1268760"/>
            <a:ext cx="8229600" cy="648990"/>
          </a:xfrm>
        </p:spPr>
        <p:txBody>
          <a:bodyPr/>
          <a:lstStyle/>
          <a:p>
            <a:pPr algn="ctr"/>
            <a:r>
              <a:rPr lang="fr-BE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CASCADE </a:t>
            </a:r>
            <a:r>
              <a:rPr lang="fr-BE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project</a:t>
            </a:r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2060848"/>
            <a:ext cx="8712968" cy="4392488"/>
          </a:xfrm>
        </p:spPr>
        <p:txBody>
          <a:bodyPr/>
          <a:lstStyle/>
          <a:p>
            <a:pPr>
              <a:buClr>
                <a:srgbClr val="7030A0"/>
              </a:buClr>
            </a:pPr>
            <a:r>
              <a:rPr lang="en-GB" sz="2200" i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CASCADE: </a:t>
            </a:r>
            <a:r>
              <a:rPr lang="en-GB" sz="2200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Collaborative Action towards Societal Challenges through Awareness, Development, and Education </a:t>
            </a:r>
            <a:r>
              <a:rPr lang="en-GB" sz="2200" i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(FP7)</a:t>
            </a:r>
            <a:endParaRPr lang="en-GB" sz="2200" i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Clr>
                <a:srgbClr val="7030A0"/>
              </a:buClr>
            </a:pPr>
            <a:r>
              <a:rPr lang="en-GB" sz="2200" i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CASCADE aims to provide the foundation for a future INCONET programme targeting South Asian Countries and which will promote bi-regional coordination of Science </a:t>
            </a:r>
            <a:r>
              <a:rPr lang="en-GB" sz="2200" i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&amp; Technology </a:t>
            </a:r>
            <a:r>
              <a:rPr lang="en-GB" sz="2200" i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(S&amp;T) cooperation, including priority setting and definition of S&amp;T cooperation </a:t>
            </a:r>
            <a:r>
              <a:rPr lang="en-GB" sz="2200" i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policies </a:t>
            </a:r>
          </a:p>
          <a:p>
            <a:pPr>
              <a:buClr>
                <a:srgbClr val="7030A0"/>
              </a:buClr>
            </a:pPr>
            <a:r>
              <a:rPr lang="en-GB" sz="2200" i="0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CASCADE </a:t>
            </a:r>
            <a:r>
              <a:rPr lang="en-GB" sz="2200" i="0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targets and has the participation of the following South Asian countries: Afghanistan, Bangladesh, Bhutan, Maldives, Nepal</a:t>
            </a:r>
            <a:r>
              <a:rPr lang="en-GB" sz="2200" i="0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lang="en-GB" sz="2200" i="0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Sri Lanka </a:t>
            </a:r>
            <a:r>
              <a:rPr lang="en-GB" sz="2200" i="0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</a:t>
            </a:r>
            <a:r>
              <a:rPr lang="en-GB" sz="2200" b="1" i="0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Pakistan</a:t>
            </a:r>
            <a:r>
              <a:rPr lang="en-GB" sz="2200" i="0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000" i="0" dirty="0" smtClean="0">
                <a:solidFill>
                  <a:schemeClr val="accent5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GB" sz="2000" i="0" dirty="0">
                <a:solidFill>
                  <a:schemeClr val="accent5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University of Engineering &amp; Technology, </a:t>
            </a:r>
            <a:r>
              <a:rPr lang="en-GB" sz="2000" i="0" dirty="0" smtClean="0">
                <a:solidFill>
                  <a:schemeClr val="accent5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Peshawar &amp; </a:t>
            </a:r>
            <a:r>
              <a:rPr lang="en-GB" sz="2000" i="0" dirty="0">
                <a:solidFill>
                  <a:schemeClr val="accent5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Local Councils Association of the </a:t>
            </a:r>
            <a:r>
              <a:rPr lang="en-GB" sz="2000" i="0" dirty="0" smtClean="0">
                <a:solidFill>
                  <a:schemeClr val="accent5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Punjab)</a:t>
            </a:r>
            <a:endParaRPr lang="en-GB" sz="2200" i="0" dirty="0" smtClean="0">
              <a:solidFill>
                <a:schemeClr val="accent5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Clr>
                <a:srgbClr val="7030A0"/>
              </a:buClr>
            </a:pPr>
            <a:r>
              <a:rPr lang="en-GB" sz="2200" i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http://</a:t>
            </a:r>
            <a:r>
              <a:rPr lang="en-GB" sz="2200" i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cascade-inconet.eu</a:t>
            </a:r>
            <a:endParaRPr lang="en-GB" sz="2200" i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8341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196752"/>
            <a:ext cx="8784976" cy="830610"/>
          </a:xfrm>
        </p:spPr>
        <p:txBody>
          <a:bodyPr/>
          <a:lstStyle/>
          <a:p>
            <a:pPr algn="ctr"/>
            <a:r>
              <a:rPr lang="en-GB" sz="32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Horizon 2020</a:t>
            </a:r>
            <a:endParaRPr lang="en-GB" sz="3200" dirty="0">
              <a:solidFill>
                <a:srgbClr val="0033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28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560" y="2204864"/>
            <a:ext cx="8136904" cy="367240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>
              <a:buFontTx/>
              <a:buNone/>
            </a:pPr>
            <a:r>
              <a:rPr lang="en-US" altLang="zh-CN" sz="6000" b="1" dirty="0">
                <a:solidFill>
                  <a:srgbClr val="7030A0"/>
                </a:solidFill>
              </a:rPr>
              <a:t>Wish you </a:t>
            </a:r>
            <a:r>
              <a:rPr lang="en-US" altLang="zh-CN" sz="6000" b="1" dirty="0" smtClean="0">
                <a:solidFill>
                  <a:srgbClr val="7030A0"/>
                </a:solidFill>
              </a:rPr>
              <a:t>success !</a:t>
            </a:r>
          </a:p>
          <a:p>
            <a:pPr marL="0" indent="0" algn="ctr">
              <a:buFontTx/>
              <a:buNone/>
            </a:pPr>
            <a:endParaRPr lang="en-US" altLang="zh-CN" sz="1600" b="1" dirty="0" smtClean="0">
              <a:solidFill>
                <a:srgbClr val="7030A0"/>
              </a:solidFill>
            </a:endParaRPr>
          </a:p>
          <a:p>
            <a:pPr marL="0" indent="0" algn="ctr">
              <a:buFontTx/>
              <a:buNone/>
            </a:pPr>
            <a:r>
              <a:rPr lang="en-US" sz="2400" u="sng" dirty="0" smtClean="0">
                <a:solidFill>
                  <a:srgbClr val="054A95"/>
                </a:solidFill>
              </a:rPr>
              <a:t>For more information</a:t>
            </a:r>
            <a:r>
              <a:rPr lang="en-US" dirty="0" smtClean="0">
                <a:solidFill>
                  <a:srgbClr val="7030A0"/>
                </a:solidFill>
              </a:rPr>
              <a:t/>
            </a:r>
            <a:br>
              <a:rPr lang="en-US" dirty="0" smtClean="0">
                <a:solidFill>
                  <a:srgbClr val="7030A0"/>
                </a:solidFill>
              </a:rPr>
            </a:br>
            <a:r>
              <a:rPr lang="en-US" dirty="0" smtClean="0">
                <a:solidFill>
                  <a:schemeClr val="accent5">
                    <a:lumMod val="25000"/>
                  </a:schemeClr>
                </a:solidFill>
              </a:rPr>
              <a:t>R&amp;I web pages of the</a:t>
            </a:r>
            <a:br>
              <a:rPr lang="en-US" dirty="0" smtClean="0">
                <a:solidFill>
                  <a:schemeClr val="accent5">
                    <a:lumMod val="25000"/>
                  </a:schemeClr>
                </a:solidFill>
              </a:rPr>
            </a:br>
            <a:r>
              <a:rPr lang="en-US" dirty="0" smtClean="0">
                <a:solidFill>
                  <a:schemeClr val="accent5">
                    <a:lumMod val="25000"/>
                  </a:schemeClr>
                </a:solidFill>
              </a:rPr>
              <a:t>EU Delegation to India:</a:t>
            </a:r>
          </a:p>
          <a:p>
            <a:pPr marL="0" indent="0" algn="ctr">
              <a:buFontTx/>
              <a:buNone/>
            </a:pPr>
            <a:r>
              <a:rPr lang="en-GB" dirty="0">
                <a:solidFill>
                  <a:srgbClr val="7030A0"/>
                </a:solidFill>
                <a:latin typeface="Arial Narrow" panose="020B0606020202030204" pitchFamily="34" charset="0"/>
              </a:rPr>
              <a:t>http://eeas.europa.eu/delegations/india/eu_india/research_innovation</a:t>
            </a:r>
          </a:p>
        </p:txBody>
      </p:sp>
    </p:spTree>
    <p:extLst>
      <p:ext uri="{BB962C8B-B14F-4D97-AF65-F5344CB8AC3E}">
        <p14:creationId xmlns:p14="http://schemas.microsoft.com/office/powerpoint/2010/main" val="548791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fr-BE" sz="4800" dirty="0" err="1" smtClean="0"/>
              <a:t>Intellectual</a:t>
            </a:r>
            <a:r>
              <a:rPr lang="fr-BE" sz="4800" dirty="0" smtClean="0"/>
              <a:t> </a:t>
            </a:r>
            <a:r>
              <a:rPr lang="fr-BE" sz="4800" dirty="0" err="1" smtClean="0"/>
              <a:t>property</a:t>
            </a:r>
            <a:r>
              <a:rPr lang="fr-BE" sz="4800" dirty="0" smtClean="0"/>
              <a:t> </a:t>
            </a:r>
            <a:r>
              <a:rPr lang="fr-BE" sz="4000" b="0" dirty="0" smtClean="0"/>
              <a:t>(IPR)</a:t>
            </a:r>
            <a:r>
              <a:rPr lang="fr-BE" sz="4800" dirty="0" smtClean="0"/>
              <a:t/>
            </a:r>
            <a:br>
              <a:rPr lang="fr-BE" sz="4800" dirty="0" smtClean="0"/>
            </a:br>
            <a:r>
              <a:rPr lang="fr-BE" sz="4800" dirty="0" smtClean="0"/>
              <a:t>in a R&amp;I </a:t>
            </a:r>
            <a:r>
              <a:rPr lang="fr-BE" sz="4800" dirty="0" err="1" smtClean="0"/>
              <a:t>context</a:t>
            </a:r>
            <a:r>
              <a:rPr lang="fr-BE" sz="4800" dirty="0" smtClean="0"/>
              <a:t/>
            </a:r>
            <a:br>
              <a:rPr lang="fr-BE" sz="4800" dirty="0" smtClean="0"/>
            </a:br>
            <a:r>
              <a:rPr lang="fr-BE" sz="4400" dirty="0" smtClean="0">
                <a:solidFill>
                  <a:srgbClr val="7030A0"/>
                </a:solidFill>
              </a:rPr>
              <a:t>and in Horizon 2020</a:t>
            </a:r>
            <a:br>
              <a:rPr lang="fr-BE" sz="4400" dirty="0" smtClean="0">
                <a:solidFill>
                  <a:srgbClr val="7030A0"/>
                </a:solidFill>
              </a:rPr>
            </a:br>
            <a:r>
              <a:rPr lang="fr-BE" sz="4400" dirty="0" smtClean="0">
                <a:solidFill>
                  <a:srgbClr val="7030A0"/>
                </a:solidFill>
              </a:rPr>
              <a:t>in </a:t>
            </a:r>
            <a:r>
              <a:rPr lang="fr-BE" sz="4400" dirty="0" err="1" smtClean="0">
                <a:solidFill>
                  <a:srgbClr val="7030A0"/>
                </a:solidFill>
              </a:rPr>
              <a:t>particular</a:t>
            </a:r>
            <a:r>
              <a:rPr lang="fr-BE" sz="4400" dirty="0" smtClean="0">
                <a:solidFill>
                  <a:srgbClr val="7030A0"/>
                </a:solidFill>
              </a:rPr>
              <a:t> </a:t>
            </a:r>
            <a:endParaRPr lang="en-GB" sz="4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595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Intellectual</a:t>
            </a:r>
            <a:r>
              <a:rPr lang="fr-BE" dirty="0" smtClean="0"/>
              <a:t> </a:t>
            </a:r>
            <a:r>
              <a:rPr lang="fr-BE" dirty="0" err="1" smtClean="0"/>
              <a:t>property</a:t>
            </a:r>
            <a:r>
              <a:rPr lang="fr-BE" dirty="0" smtClean="0"/>
              <a:t> </a:t>
            </a:r>
            <a:r>
              <a:rPr lang="fr-BE" b="0" dirty="0" smtClean="0"/>
              <a:t>(IP)</a:t>
            </a:r>
            <a:r>
              <a:rPr lang="fr-BE" dirty="0" smtClean="0"/>
              <a:t> and R&amp;I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2132856"/>
            <a:ext cx="8640960" cy="4248472"/>
          </a:xfrm>
        </p:spPr>
        <p:txBody>
          <a:bodyPr/>
          <a:lstStyle/>
          <a:p>
            <a:r>
              <a:rPr lang="fr-BE" sz="2400" dirty="0" smtClean="0"/>
              <a:t>IP: </a:t>
            </a:r>
          </a:p>
          <a:p>
            <a:pPr lvl="1"/>
            <a:r>
              <a:rPr lang="fr-BE" sz="2000" dirty="0" err="1" smtClean="0"/>
              <a:t>Literary</a:t>
            </a:r>
            <a:r>
              <a:rPr lang="fr-BE" sz="2000" dirty="0" smtClean="0"/>
              <a:t> &amp; </a:t>
            </a:r>
            <a:r>
              <a:rPr lang="fr-BE" sz="2000" dirty="0" err="1" smtClean="0"/>
              <a:t>artistic</a:t>
            </a:r>
            <a:r>
              <a:rPr lang="fr-BE" sz="2000" dirty="0" smtClean="0"/>
              <a:t> </a:t>
            </a:r>
            <a:r>
              <a:rPr lang="fr-BE" sz="2000" dirty="0" err="1" smtClean="0"/>
              <a:t>property</a:t>
            </a:r>
            <a:r>
              <a:rPr lang="fr-BE" sz="2000" dirty="0" smtClean="0"/>
              <a:t> </a:t>
            </a:r>
            <a:r>
              <a:rPr lang="fr-BE" sz="2000" b="0" dirty="0" smtClean="0"/>
              <a:t>(copyright, incl. for software)</a:t>
            </a:r>
          </a:p>
          <a:p>
            <a:pPr lvl="1"/>
            <a:r>
              <a:rPr lang="fr-BE" sz="2000" dirty="0" err="1" smtClean="0"/>
              <a:t>Industrial</a:t>
            </a:r>
            <a:r>
              <a:rPr lang="fr-BE" sz="2000" dirty="0" smtClean="0"/>
              <a:t> </a:t>
            </a:r>
            <a:r>
              <a:rPr lang="fr-BE" sz="2000" dirty="0" err="1" smtClean="0"/>
              <a:t>property</a:t>
            </a:r>
            <a:r>
              <a:rPr lang="fr-BE" sz="2000" dirty="0" smtClean="0"/>
              <a:t> </a:t>
            </a:r>
            <a:r>
              <a:rPr lang="fr-BE" sz="2000" b="0" dirty="0" smtClean="0"/>
              <a:t>(patents, </a:t>
            </a:r>
            <a:r>
              <a:rPr lang="fr-BE" sz="2000" b="0" dirty="0" err="1" smtClean="0"/>
              <a:t>trademarks</a:t>
            </a:r>
            <a:r>
              <a:rPr lang="fr-BE" sz="2000" b="0" dirty="0" smtClean="0"/>
              <a:t>, etc.)</a:t>
            </a:r>
          </a:p>
          <a:p>
            <a:pPr>
              <a:spcBef>
                <a:spcPts val="1200"/>
              </a:spcBef>
            </a:pPr>
            <a:r>
              <a:rPr lang="fr-BE" sz="2400" dirty="0" err="1" smtClean="0"/>
              <a:t>Why</a:t>
            </a:r>
            <a:r>
              <a:rPr lang="fr-BE" sz="2400" dirty="0" smtClean="0"/>
              <a:t> </a:t>
            </a:r>
            <a:r>
              <a:rPr lang="fr-BE" sz="2400" dirty="0" err="1" smtClean="0"/>
              <a:t>is</a:t>
            </a:r>
            <a:r>
              <a:rPr lang="fr-BE" sz="2400" dirty="0" smtClean="0"/>
              <a:t> IPR important for </a:t>
            </a:r>
            <a:r>
              <a:rPr lang="fr-BE" sz="2400" dirty="0" err="1" smtClean="0"/>
              <a:t>researchers</a:t>
            </a:r>
            <a:r>
              <a:rPr lang="fr-BE" sz="2400" dirty="0" smtClean="0"/>
              <a:t> ?</a:t>
            </a:r>
          </a:p>
          <a:p>
            <a:pPr lvl="1"/>
            <a:r>
              <a:rPr lang="fr-BE" sz="2000" dirty="0" smtClean="0"/>
              <a:t>Patent information </a:t>
            </a:r>
            <a:r>
              <a:rPr lang="fr-BE" sz="2000" b="0" dirty="0" smtClean="0"/>
              <a:t>(</a:t>
            </a:r>
            <a:r>
              <a:rPr lang="fr-BE" sz="2000" b="0" dirty="0" err="1" smtClean="0"/>
              <a:t>huge</a:t>
            </a:r>
            <a:r>
              <a:rPr lang="fr-BE" sz="2000" b="0" dirty="0" smtClean="0"/>
              <a:t>, free, </a:t>
            </a:r>
            <a:r>
              <a:rPr lang="fr-BE" sz="2000" b="0" dirty="0" err="1" smtClean="0"/>
              <a:t>easy</a:t>
            </a:r>
            <a:r>
              <a:rPr lang="fr-BE" sz="2000" b="0" dirty="0" smtClean="0"/>
              <a:t> to </a:t>
            </a:r>
            <a:r>
              <a:rPr lang="fr-BE" sz="2000" b="0" dirty="0" err="1" smtClean="0"/>
              <a:t>search</a:t>
            </a:r>
            <a:r>
              <a:rPr lang="fr-BE" sz="2000" b="0" dirty="0" smtClean="0"/>
              <a:t>)</a:t>
            </a:r>
          </a:p>
          <a:p>
            <a:pPr lvl="1"/>
            <a:r>
              <a:rPr lang="fr-BE" sz="2000" dirty="0" smtClean="0"/>
              <a:t>Identification of obstacles to exploitation</a:t>
            </a:r>
          </a:p>
          <a:p>
            <a:pPr lvl="1"/>
            <a:r>
              <a:rPr lang="fr-BE" sz="2000" dirty="0" smtClean="0"/>
              <a:t>Protection of </a:t>
            </a:r>
            <a:r>
              <a:rPr lang="fr-BE" sz="2000" dirty="0" err="1" smtClean="0"/>
              <a:t>your</a:t>
            </a:r>
            <a:r>
              <a:rPr lang="fr-BE" sz="2000" dirty="0" smtClean="0"/>
              <a:t> </a:t>
            </a:r>
            <a:r>
              <a:rPr lang="fr-BE" sz="2000" dirty="0" err="1" smtClean="0"/>
              <a:t>own</a:t>
            </a:r>
            <a:r>
              <a:rPr lang="fr-BE" sz="2000" dirty="0" smtClean="0"/>
              <a:t> </a:t>
            </a:r>
            <a:r>
              <a:rPr lang="fr-BE" sz="2000" dirty="0" err="1" smtClean="0"/>
              <a:t>results</a:t>
            </a:r>
            <a:r>
              <a:rPr lang="fr-BE" sz="2000" dirty="0" smtClean="0"/>
              <a:t> </a:t>
            </a:r>
            <a:r>
              <a:rPr lang="fr-BE" sz="2000" b="0" dirty="0" err="1" smtClean="0"/>
              <a:t>where</a:t>
            </a:r>
            <a:r>
              <a:rPr lang="fr-BE" sz="2000" b="0" dirty="0" smtClean="0"/>
              <a:t> </a:t>
            </a:r>
            <a:r>
              <a:rPr lang="fr-BE" sz="2000" b="0" dirty="0" err="1" smtClean="0"/>
              <a:t>appropriate</a:t>
            </a:r>
            <a:endParaRPr lang="fr-BE" sz="2000" b="0" dirty="0" smtClean="0"/>
          </a:p>
          <a:p>
            <a:pPr>
              <a:spcBef>
                <a:spcPts val="1200"/>
              </a:spcBef>
            </a:pPr>
            <a:r>
              <a:rPr lang="fr-BE" sz="2400" dirty="0" err="1" smtClean="0"/>
              <a:t>Each</a:t>
            </a:r>
            <a:r>
              <a:rPr lang="fr-BE" sz="2400" dirty="0" smtClean="0"/>
              <a:t> R&amp;D </a:t>
            </a:r>
            <a:r>
              <a:rPr lang="fr-BE" sz="2400" dirty="0" err="1" smtClean="0"/>
              <a:t>result</a:t>
            </a:r>
            <a:r>
              <a:rPr lang="fr-BE" sz="2400" dirty="0" smtClean="0"/>
              <a:t> </a:t>
            </a:r>
            <a:r>
              <a:rPr lang="fr-BE" sz="2400" dirty="0" err="1" smtClean="0"/>
              <a:t>is</a:t>
            </a:r>
            <a:r>
              <a:rPr lang="fr-BE" sz="2400" dirty="0" smtClean="0"/>
              <a:t> a</a:t>
            </a:r>
            <a:r>
              <a:rPr lang="fr-BE" sz="2400" b="0" dirty="0" smtClean="0"/>
              <a:t> (</a:t>
            </a:r>
            <a:r>
              <a:rPr lang="fr-BE" sz="2400" b="0" dirty="0" err="1" smtClean="0"/>
              <a:t>potentially</a:t>
            </a:r>
            <a:r>
              <a:rPr lang="fr-BE" sz="2400" b="0" dirty="0" smtClean="0"/>
              <a:t> </a:t>
            </a:r>
            <a:r>
              <a:rPr lang="fr-BE" sz="2400" b="0" dirty="0" err="1" smtClean="0"/>
              <a:t>valuable</a:t>
            </a:r>
            <a:r>
              <a:rPr lang="fr-BE" sz="2400" b="0" dirty="0" smtClean="0"/>
              <a:t>) </a:t>
            </a:r>
            <a:r>
              <a:rPr lang="fr-BE" sz="2400" dirty="0" err="1" smtClean="0"/>
              <a:t>piece</a:t>
            </a:r>
            <a:r>
              <a:rPr lang="fr-BE" sz="2400" dirty="0" smtClean="0"/>
              <a:t> of IP</a:t>
            </a:r>
            <a:r>
              <a:rPr lang="fr-BE" sz="2400" b="0" dirty="0" smtClean="0"/>
              <a:t> </a:t>
            </a:r>
            <a:r>
              <a:rPr lang="fr-BE" sz="2400" b="0" dirty="0" smtClean="0">
                <a:sym typeface="Symbol"/>
              </a:rPr>
              <a:t> </a:t>
            </a:r>
            <a:r>
              <a:rPr lang="fr-BE" sz="2400" b="0" dirty="0" err="1" smtClean="0">
                <a:solidFill>
                  <a:srgbClr val="7030A0"/>
                </a:solidFill>
                <a:sym typeface="Symbol"/>
              </a:rPr>
              <a:t>need</a:t>
            </a:r>
            <a:r>
              <a:rPr lang="fr-BE" sz="2400" b="0" dirty="0" smtClean="0">
                <a:solidFill>
                  <a:srgbClr val="7030A0"/>
                </a:solidFill>
                <a:sym typeface="Symbol"/>
              </a:rPr>
              <a:t> for </a:t>
            </a:r>
            <a:r>
              <a:rPr lang="fr-BE" sz="2400" b="0" dirty="0" err="1" smtClean="0">
                <a:solidFill>
                  <a:srgbClr val="7030A0"/>
                </a:solidFill>
                <a:sym typeface="Symbol"/>
              </a:rPr>
              <a:t>proper</a:t>
            </a:r>
            <a:r>
              <a:rPr lang="fr-BE" sz="2400" b="0" dirty="0" smtClean="0">
                <a:solidFill>
                  <a:srgbClr val="7030A0"/>
                </a:solidFill>
                <a:sym typeface="Symbol"/>
              </a:rPr>
              <a:t> management</a:t>
            </a:r>
            <a:r>
              <a:rPr lang="fr-BE" sz="2400" b="0" dirty="0" smtClean="0">
                <a:sym typeface="Symbol"/>
              </a:rPr>
              <a:t>,</a:t>
            </a:r>
            <a:br>
              <a:rPr lang="fr-BE" sz="2400" b="0" dirty="0" smtClean="0">
                <a:sym typeface="Symbol"/>
              </a:rPr>
            </a:br>
            <a:r>
              <a:rPr lang="fr-BE" sz="2400" b="0" dirty="0" smtClean="0">
                <a:sym typeface="Symbol"/>
              </a:rPr>
              <a:t>and for protection </a:t>
            </a:r>
            <a:r>
              <a:rPr lang="fr-BE" sz="2400" b="0" dirty="0" err="1" smtClean="0">
                <a:sym typeface="Symbol"/>
              </a:rPr>
              <a:t>where</a:t>
            </a:r>
            <a:r>
              <a:rPr lang="fr-BE" sz="2400" b="0" dirty="0" smtClean="0">
                <a:sym typeface="Symbol"/>
              </a:rPr>
              <a:t> </a:t>
            </a:r>
            <a:r>
              <a:rPr lang="fr-BE" sz="2400" b="0" dirty="0" err="1" smtClean="0">
                <a:sym typeface="Symbol"/>
              </a:rPr>
              <a:t>appropriate</a:t>
            </a:r>
            <a:r>
              <a:rPr lang="fr-BE" sz="2400" b="0" dirty="0" smtClean="0">
                <a:sym typeface="Symbol"/>
              </a:rPr>
              <a:t> (IP </a:t>
            </a:r>
            <a:r>
              <a:rPr lang="fr-BE" sz="2400" b="0" dirty="0" err="1" smtClean="0">
                <a:sym typeface="Symbol"/>
              </a:rPr>
              <a:t>rights</a:t>
            </a:r>
            <a:r>
              <a:rPr lang="fr-BE" sz="2400" b="0" dirty="0" smtClean="0">
                <a:sym typeface="Symbol"/>
              </a:rPr>
              <a:t>)</a:t>
            </a:r>
            <a:endParaRPr lang="fr-BE" sz="2400" b="0" dirty="0" smtClean="0"/>
          </a:p>
          <a:p>
            <a:pPr lvl="1"/>
            <a:endParaRPr lang="fr-BE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5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268760"/>
            <a:ext cx="8640960" cy="648990"/>
          </a:xfrm>
        </p:spPr>
        <p:txBody>
          <a:bodyPr/>
          <a:lstStyle/>
          <a:p>
            <a:pPr lvl="0"/>
            <a:r>
              <a:rPr lang="en-US" altLang="en-US" sz="3200" b="0" dirty="0"/>
              <a:t>Patent infringement lawsuits/licensing </a:t>
            </a:r>
            <a:r>
              <a:rPr lang="en-US" altLang="en-US" sz="3200" b="0" dirty="0" smtClean="0"/>
              <a:t>awards</a:t>
            </a: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1070420"/>
              </p:ext>
            </p:extLst>
          </p:nvPr>
        </p:nvGraphicFramePr>
        <p:xfrm>
          <a:off x="323526" y="2252798"/>
          <a:ext cx="8568954" cy="3840498"/>
        </p:xfrm>
        <a:graphic>
          <a:graphicData uri="http://schemas.openxmlformats.org/drawingml/2006/table">
            <a:tbl>
              <a:tblPr/>
              <a:tblGrid>
                <a:gridCol w="1440162"/>
                <a:gridCol w="864096"/>
                <a:gridCol w="3135167"/>
                <a:gridCol w="1490253"/>
                <a:gridCol w="1639276"/>
              </a:tblGrid>
              <a:tr h="277086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latin typeface="Arial Narrow" panose="020B0606020202030204" pitchFamily="34" charset="0"/>
                        </a:rPr>
                        <a:t>Amount </a:t>
                      </a:r>
                      <a:r>
                        <a:rPr lang="en-GB" sz="1600" b="1" dirty="0" smtClean="0">
                          <a:latin typeface="Arial Narrow" panose="020B0606020202030204" pitchFamily="34" charset="0"/>
                        </a:rPr>
                        <a:t> (USD)</a:t>
                      </a:r>
                      <a:endParaRPr lang="en-GB" sz="1600" b="1" dirty="0">
                        <a:latin typeface="Arial Narrow" panose="020B0606020202030204" pitchFamily="34" charset="0"/>
                      </a:endParaRPr>
                    </a:p>
                  </a:txBody>
                  <a:tcPr marL="20759" marR="20759" marT="10379" marB="10379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solidFill>
                      <a:srgbClr val="DEE7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latin typeface="Arial Narrow" panose="020B0606020202030204" pitchFamily="34" charset="0"/>
                        </a:rPr>
                        <a:t>Year </a:t>
                      </a:r>
                    </a:p>
                  </a:txBody>
                  <a:tcPr marL="20759" marR="20759" marT="10379" marB="1037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7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latin typeface="Arial Narrow" panose="020B0606020202030204" pitchFamily="34" charset="0"/>
                        </a:rPr>
                        <a:t>Parties </a:t>
                      </a:r>
                    </a:p>
                  </a:txBody>
                  <a:tcPr marL="20759" marR="20759" marT="10379" marB="1037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7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latin typeface="Arial Narrow" panose="020B0606020202030204" pitchFamily="34" charset="0"/>
                        </a:rPr>
                        <a:t>Legal Action </a:t>
                      </a:r>
                    </a:p>
                  </a:txBody>
                  <a:tcPr marL="20759" marR="20759" marT="10379" marB="1037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7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latin typeface="Arial Narrow" panose="020B0606020202030204" pitchFamily="34" charset="0"/>
                        </a:rPr>
                        <a:t>Technology </a:t>
                      </a:r>
                    </a:p>
                  </a:txBody>
                  <a:tcPr marL="20759" marR="20759" marT="10379" marB="1037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7EF"/>
                    </a:solidFill>
                  </a:tcPr>
                </a:tc>
              </a:tr>
              <a:tr h="370983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Arial Narrow" panose="020B0606020202030204" pitchFamily="34" charset="0"/>
                        </a:rPr>
                        <a:t>3,250,000,000 </a:t>
                      </a:r>
                      <a:endParaRPr lang="en-GB" sz="1600" dirty="0">
                        <a:latin typeface="Arial Narrow" panose="020B0606020202030204" pitchFamily="34" charset="0"/>
                      </a:endParaRPr>
                    </a:p>
                  </a:txBody>
                  <a:tcPr marL="20759" marR="20759" marT="10379" marB="1037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7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Arial Narrow" panose="020B0606020202030204" pitchFamily="34" charset="0"/>
                        </a:rPr>
                        <a:t>2013 </a:t>
                      </a:r>
                    </a:p>
                  </a:txBody>
                  <a:tcPr marL="20759" marR="20759" marT="10379" marB="1037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7E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>
                          <a:latin typeface="Arial Narrow" panose="020B0606020202030204" pitchFamily="34" charset="0"/>
                        </a:rPr>
                        <a:t>Elan Pharmaceuticals &lt;- Biogen Idec </a:t>
                      </a:r>
                    </a:p>
                  </a:txBody>
                  <a:tcPr marL="20759" marR="20759" marT="10379" marB="1037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7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rgbClr val="FF0000"/>
                          </a:solidFill>
                          <a:latin typeface="Arial Narrow" panose="020B0606020202030204" pitchFamily="34" charset="0"/>
                        </a:rPr>
                        <a:t>P</a:t>
                      </a:r>
                      <a:r>
                        <a:rPr lang="en-GB" sz="1600" dirty="0" smtClean="0">
                          <a:latin typeface="Arial Narrow" panose="020B0606020202030204" pitchFamily="34" charset="0"/>
                        </a:rPr>
                        <a:t>. Buyout </a:t>
                      </a:r>
                      <a:endParaRPr lang="en-GB" sz="1600" dirty="0">
                        <a:latin typeface="Arial Narrow" panose="020B0606020202030204" pitchFamily="34" charset="0"/>
                      </a:endParaRPr>
                    </a:p>
                  </a:txBody>
                  <a:tcPr marL="20759" marR="20759" marT="10379" marB="1037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7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latin typeface="Arial Narrow" panose="020B0606020202030204" pitchFamily="34" charset="0"/>
                        </a:rPr>
                        <a:t>Pharmaceutical </a:t>
                      </a:r>
                    </a:p>
                  </a:txBody>
                  <a:tcPr marL="20759" marR="20759" marT="10379" marB="1037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7EF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Arial Narrow" panose="020B0606020202030204" pitchFamily="34" charset="0"/>
                        </a:rPr>
                        <a:t>2,500,000,000 </a:t>
                      </a:r>
                      <a:endParaRPr lang="en-GB" sz="1600" dirty="0">
                        <a:latin typeface="Arial Narrow" panose="020B0606020202030204" pitchFamily="34" charset="0"/>
                      </a:endParaRPr>
                    </a:p>
                  </a:txBody>
                  <a:tcPr marL="20759" marR="20759" marT="10379" marB="1037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7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latin typeface="Arial Narrow" panose="020B0606020202030204" pitchFamily="34" charset="0"/>
                        </a:rPr>
                        <a:t>2002 </a:t>
                      </a:r>
                    </a:p>
                  </a:txBody>
                  <a:tcPr marL="20759" marR="20759" marT="10379" marB="1037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7E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>
                          <a:latin typeface="Arial Narrow" panose="020B0606020202030204" pitchFamily="34" charset="0"/>
                        </a:rPr>
                        <a:t>Major League Baseball &lt;-- Fox Television </a:t>
                      </a:r>
                    </a:p>
                  </a:txBody>
                  <a:tcPr marL="20759" marR="20759" marT="10379" marB="1037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7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Arial Narrow" panose="020B0606020202030204" pitchFamily="34" charset="0"/>
                        </a:rPr>
                        <a:t>C</a:t>
                      </a:r>
                      <a:r>
                        <a:rPr lang="en-GB" sz="1600" dirty="0" smtClean="0">
                          <a:latin typeface="Arial Narrow" panose="020B0606020202030204" pitchFamily="34" charset="0"/>
                        </a:rPr>
                        <a:t>. License </a:t>
                      </a:r>
                      <a:endParaRPr lang="en-GB" sz="1600" dirty="0">
                        <a:latin typeface="Arial Narrow" panose="020B0606020202030204" pitchFamily="34" charset="0"/>
                      </a:endParaRPr>
                    </a:p>
                  </a:txBody>
                  <a:tcPr marL="20759" marR="20759" marT="10379" marB="1037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7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latin typeface="Arial Narrow" panose="020B0606020202030204" pitchFamily="34" charset="0"/>
                        </a:rPr>
                        <a:t>Sports </a:t>
                      </a:r>
                    </a:p>
                  </a:txBody>
                  <a:tcPr marL="20759" marR="20759" marT="10379" marB="1037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7EF"/>
                    </a:solidFill>
                  </a:tcPr>
                </a:tc>
              </a:tr>
              <a:tr h="323055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Arial Narrow" panose="020B0606020202030204" pitchFamily="34" charset="0"/>
                        </a:rPr>
                        <a:t>2,150,000,000 </a:t>
                      </a:r>
                      <a:endParaRPr lang="en-GB" sz="1600" dirty="0">
                        <a:latin typeface="Arial Narrow" panose="020B0606020202030204" pitchFamily="34" charset="0"/>
                      </a:endParaRPr>
                    </a:p>
                  </a:txBody>
                  <a:tcPr marL="20759" marR="20759" marT="10379" marB="1037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7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latin typeface="Arial Narrow" panose="020B0606020202030204" pitchFamily="34" charset="0"/>
                        </a:rPr>
                        <a:t>2013 </a:t>
                      </a:r>
                    </a:p>
                  </a:txBody>
                  <a:tcPr marL="20759" marR="20759" marT="10379" marB="1037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7E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>
                          <a:latin typeface="Arial Narrow" panose="020B0606020202030204" pitchFamily="34" charset="0"/>
                        </a:rPr>
                        <a:t>Pfizer &lt;-- Teva and Sun Pharma </a:t>
                      </a:r>
                    </a:p>
                  </a:txBody>
                  <a:tcPr marL="20759" marR="20759" marT="10379" marB="1037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7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rgbClr val="FF0000"/>
                          </a:solidFill>
                          <a:latin typeface="Arial Narrow" panose="020B0606020202030204" pitchFamily="34" charset="0"/>
                        </a:rPr>
                        <a:t>P</a:t>
                      </a:r>
                      <a:r>
                        <a:rPr lang="en-GB" sz="1600" dirty="0" smtClean="0">
                          <a:latin typeface="Arial Narrow" panose="020B0606020202030204" pitchFamily="34" charset="0"/>
                        </a:rPr>
                        <a:t>. Settlement </a:t>
                      </a:r>
                      <a:endParaRPr lang="en-GB" sz="1600" dirty="0">
                        <a:latin typeface="Arial Narrow" panose="020B0606020202030204" pitchFamily="34" charset="0"/>
                      </a:endParaRPr>
                    </a:p>
                  </a:txBody>
                  <a:tcPr marL="20759" marR="20759" marT="10379" marB="1037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7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latin typeface="Arial Narrow" panose="020B0606020202030204" pitchFamily="34" charset="0"/>
                        </a:rPr>
                        <a:t>Drug </a:t>
                      </a:r>
                    </a:p>
                  </a:txBody>
                  <a:tcPr marL="20759" marR="20759" marT="10379" marB="1037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7EF"/>
                    </a:solidFill>
                  </a:tcPr>
                </a:tc>
              </a:tr>
              <a:tr h="277086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Arial Narrow" panose="020B0606020202030204" pitchFamily="34" charset="0"/>
                        </a:rPr>
                        <a:t>1,725,000,000 </a:t>
                      </a:r>
                      <a:endParaRPr lang="en-GB" sz="1600" dirty="0">
                        <a:latin typeface="Arial Narrow" panose="020B0606020202030204" pitchFamily="34" charset="0"/>
                      </a:endParaRPr>
                    </a:p>
                  </a:txBody>
                  <a:tcPr marL="20759" marR="20759" marT="10379" marB="1037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7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latin typeface="Arial Narrow" panose="020B0606020202030204" pitchFamily="34" charset="0"/>
                        </a:rPr>
                        <a:t>1996 </a:t>
                      </a:r>
                    </a:p>
                  </a:txBody>
                  <a:tcPr marL="20759" marR="20759" marT="10379" marB="1037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7E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>
                          <a:latin typeface="Arial Narrow" panose="020B0606020202030204" pitchFamily="34" charset="0"/>
                        </a:rPr>
                        <a:t>NCAA Basketball &lt;-- CBS </a:t>
                      </a:r>
                    </a:p>
                  </a:txBody>
                  <a:tcPr marL="20759" marR="20759" marT="10379" marB="1037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7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Arial Narrow" panose="020B0606020202030204" pitchFamily="34" charset="0"/>
                        </a:rPr>
                        <a:t>C</a:t>
                      </a:r>
                      <a:r>
                        <a:rPr lang="en-GB" sz="1600" dirty="0" smtClean="0">
                          <a:latin typeface="Arial Narrow" panose="020B0606020202030204" pitchFamily="34" charset="0"/>
                        </a:rPr>
                        <a:t>. License </a:t>
                      </a:r>
                      <a:endParaRPr lang="en-GB" sz="1600" dirty="0">
                        <a:latin typeface="Arial Narrow" panose="020B0606020202030204" pitchFamily="34" charset="0"/>
                      </a:endParaRPr>
                    </a:p>
                  </a:txBody>
                  <a:tcPr marL="20759" marR="20759" marT="10379" marB="1037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7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latin typeface="Arial Narrow" panose="020B0606020202030204" pitchFamily="34" charset="0"/>
                        </a:rPr>
                        <a:t>Sports </a:t>
                      </a:r>
                    </a:p>
                  </a:txBody>
                  <a:tcPr marL="20759" marR="20759" marT="10379" marB="1037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7EF"/>
                    </a:solidFill>
                  </a:tcPr>
                </a:tc>
              </a:tr>
              <a:tr h="335963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Arial Narrow" panose="020B0606020202030204" pitchFamily="34" charset="0"/>
                        </a:rPr>
                        <a:t>1,350,000,000 </a:t>
                      </a:r>
                      <a:endParaRPr lang="en-GB" sz="1600" dirty="0">
                        <a:latin typeface="Arial Narrow" panose="020B0606020202030204" pitchFamily="34" charset="0"/>
                      </a:endParaRPr>
                    </a:p>
                  </a:txBody>
                  <a:tcPr marL="20759" marR="20759" marT="10379" marB="1037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7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latin typeface="Arial Narrow" panose="020B0606020202030204" pitchFamily="34" charset="0"/>
                        </a:rPr>
                        <a:t>2005 </a:t>
                      </a:r>
                    </a:p>
                  </a:txBody>
                  <a:tcPr marL="20759" marR="20759" marT="10379" marB="1037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7E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>
                          <a:latin typeface="Arial Narrow" panose="020B0606020202030204" pitchFamily="34" charset="0"/>
                        </a:rPr>
                        <a:t>Karlin Technology &lt;-- Medtronics </a:t>
                      </a:r>
                    </a:p>
                  </a:txBody>
                  <a:tcPr marL="20759" marR="20759" marT="10379" marB="1037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7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rgbClr val="FF0000"/>
                          </a:solidFill>
                          <a:latin typeface="Arial Narrow" panose="020B0606020202030204" pitchFamily="34" charset="0"/>
                        </a:rPr>
                        <a:t>P</a:t>
                      </a:r>
                      <a:r>
                        <a:rPr lang="en-GB" sz="1600" dirty="0" smtClean="0">
                          <a:latin typeface="Arial Narrow" panose="020B0606020202030204" pitchFamily="34" charset="0"/>
                        </a:rPr>
                        <a:t>. Settlement </a:t>
                      </a:r>
                      <a:endParaRPr lang="en-GB" sz="1600" dirty="0">
                        <a:latin typeface="Arial Narrow" panose="020B0606020202030204" pitchFamily="34" charset="0"/>
                      </a:endParaRPr>
                    </a:p>
                  </a:txBody>
                  <a:tcPr marL="20759" marR="20759" marT="10379" marB="1037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7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latin typeface="Arial Narrow" panose="020B0606020202030204" pitchFamily="34" charset="0"/>
                        </a:rPr>
                        <a:t>Medical </a:t>
                      </a:r>
                    </a:p>
                  </a:txBody>
                  <a:tcPr marL="20759" marR="20759" marT="10379" marB="1037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7EF"/>
                    </a:solidFill>
                  </a:tcPr>
                </a:tc>
              </a:tr>
              <a:tr h="323055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Arial Narrow" panose="020B0606020202030204" pitchFamily="34" charset="0"/>
                        </a:rPr>
                        <a:t>1,000,000,000 </a:t>
                      </a:r>
                      <a:endParaRPr lang="en-GB" sz="1600" dirty="0">
                        <a:latin typeface="Arial Narrow" panose="020B0606020202030204" pitchFamily="34" charset="0"/>
                      </a:endParaRPr>
                    </a:p>
                  </a:txBody>
                  <a:tcPr marL="20759" marR="20759" marT="10379" marB="1037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7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latin typeface="Arial Narrow" panose="020B0606020202030204" pitchFamily="34" charset="0"/>
                        </a:rPr>
                        <a:t>2000 </a:t>
                      </a:r>
                    </a:p>
                  </a:txBody>
                  <a:tcPr marL="20759" marR="20759" marT="10379" marB="1037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7E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>
                          <a:latin typeface="Arial Narrow" panose="020B0606020202030204" pitchFamily="34" charset="0"/>
                        </a:rPr>
                        <a:t>SnapTrack &lt;-- Qualcomm </a:t>
                      </a:r>
                    </a:p>
                  </a:txBody>
                  <a:tcPr marL="20759" marR="20759" marT="10379" marB="1037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7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Arial Narrow" panose="020B0606020202030204" pitchFamily="34" charset="0"/>
                        </a:rPr>
                        <a:t>Buyout </a:t>
                      </a:r>
                    </a:p>
                  </a:txBody>
                  <a:tcPr marL="20759" marR="20759" marT="10379" marB="1037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7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latin typeface="Arial Narrow" panose="020B0606020202030204" pitchFamily="34" charset="0"/>
                        </a:rPr>
                        <a:t>Electronics </a:t>
                      </a:r>
                    </a:p>
                  </a:txBody>
                  <a:tcPr marL="20759" marR="20759" marT="10379" marB="1037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7EF"/>
                    </a:solidFill>
                  </a:tcPr>
                </a:tc>
              </a:tr>
              <a:tr h="277086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Arial Narrow" panose="020B0606020202030204" pitchFamily="34" charset="0"/>
                        </a:rPr>
                        <a:t>890,000,000 </a:t>
                      </a:r>
                      <a:endParaRPr lang="en-GB" sz="1600" dirty="0">
                        <a:latin typeface="Arial Narrow" panose="020B0606020202030204" pitchFamily="34" charset="0"/>
                      </a:endParaRPr>
                    </a:p>
                  </a:txBody>
                  <a:tcPr marL="20759" marR="20759" marT="10379" marB="1037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7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Arial Narrow" panose="020B0606020202030204" pitchFamily="34" charset="0"/>
                        </a:rPr>
                        <a:t>2012</a:t>
                      </a:r>
                      <a:endParaRPr lang="en-GB" sz="1600" dirty="0">
                        <a:latin typeface="Arial Narrow" panose="020B0606020202030204" pitchFamily="34" charset="0"/>
                      </a:endParaRPr>
                    </a:p>
                  </a:txBody>
                  <a:tcPr marL="20759" marR="20759" marT="10379" marB="1037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7E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>
                          <a:latin typeface="Arial Narrow" panose="020B0606020202030204" pitchFamily="34" charset="0"/>
                        </a:rPr>
                        <a:t>Apple &lt;-- Samsung </a:t>
                      </a:r>
                    </a:p>
                  </a:txBody>
                  <a:tcPr marL="20759" marR="20759" marT="10379" marB="1037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7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rgbClr val="FF0000"/>
                          </a:solidFill>
                          <a:latin typeface="Arial Narrow" panose="020B0606020202030204" pitchFamily="34" charset="0"/>
                        </a:rPr>
                        <a:t>P</a:t>
                      </a:r>
                      <a:r>
                        <a:rPr lang="en-GB" sz="1600" dirty="0" smtClean="0">
                          <a:latin typeface="Arial Narrow" panose="020B0606020202030204" pitchFamily="34" charset="0"/>
                        </a:rPr>
                        <a:t>. Lawsuit </a:t>
                      </a:r>
                      <a:endParaRPr lang="en-GB" sz="1600" dirty="0">
                        <a:latin typeface="Arial Narrow" panose="020B0606020202030204" pitchFamily="34" charset="0"/>
                      </a:endParaRPr>
                    </a:p>
                  </a:txBody>
                  <a:tcPr marL="20759" marR="20759" marT="10379" marB="1037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7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latin typeface="Arial Narrow" panose="020B0606020202030204" pitchFamily="34" charset="0"/>
                        </a:rPr>
                        <a:t>Software </a:t>
                      </a:r>
                    </a:p>
                  </a:txBody>
                  <a:tcPr marL="20759" marR="20759" marT="10379" marB="1037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7EF"/>
                    </a:solidFill>
                  </a:tcPr>
                </a:tc>
              </a:tr>
              <a:tr h="323055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Arial Narrow" panose="020B0606020202030204" pitchFamily="34" charset="0"/>
                        </a:rPr>
                        <a:t>873,000,000 </a:t>
                      </a:r>
                      <a:endParaRPr lang="en-GB" sz="1600" dirty="0">
                        <a:latin typeface="Arial Narrow" panose="020B0606020202030204" pitchFamily="34" charset="0"/>
                      </a:endParaRPr>
                    </a:p>
                  </a:txBody>
                  <a:tcPr marL="20759" marR="20759" marT="10379" marB="1037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7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latin typeface="Arial Narrow" panose="020B0606020202030204" pitchFamily="34" charset="0"/>
                        </a:rPr>
                        <a:t>1991 </a:t>
                      </a:r>
                    </a:p>
                  </a:txBody>
                  <a:tcPr marL="20759" marR="20759" marT="10379" marB="1037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7E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>
                          <a:latin typeface="Arial Narrow" panose="020B0606020202030204" pitchFamily="34" charset="0"/>
                        </a:rPr>
                        <a:t>Polaroid &lt;-- Eastman Kodak </a:t>
                      </a:r>
                    </a:p>
                  </a:txBody>
                  <a:tcPr marL="20759" marR="20759" marT="10379" marB="1037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7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rgbClr val="FF0000"/>
                          </a:solidFill>
                          <a:latin typeface="Arial Narrow" panose="020B0606020202030204" pitchFamily="34" charset="0"/>
                        </a:rPr>
                        <a:t>P</a:t>
                      </a:r>
                      <a:r>
                        <a:rPr lang="en-GB" sz="1600" dirty="0" smtClean="0">
                          <a:latin typeface="Arial Narrow" panose="020B0606020202030204" pitchFamily="34" charset="0"/>
                        </a:rPr>
                        <a:t>. Lawsuit </a:t>
                      </a:r>
                      <a:endParaRPr lang="en-GB" sz="1600" dirty="0">
                        <a:latin typeface="Arial Narrow" panose="020B0606020202030204" pitchFamily="34" charset="0"/>
                      </a:endParaRPr>
                    </a:p>
                  </a:txBody>
                  <a:tcPr marL="20759" marR="20759" marT="10379" marB="1037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7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latin typeface="Arial Narrow" panose="020B0606020202030204" pitchFamily="34" charset="0"/>
                        </a:rPr>
                        <a:t>Chemical </a:t>
                      </a:r>
                    </a:p>
                  </a:txBody>
                  <a:tcPr marL="20759" marR="20759" marT="10379" marB="1037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7EF"/>
                    </a:solidFill>
                  </a:tcPr>
                </a:tc>
              </a:tr>
              <a:tr h="444956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Arial Narrow" panose="020B0606020202030204" pitchFamily="34" charset="0"/>
                        </a:rPr>
                        <a:t>820,000,000 </a:t>
                      </a:r>
                      <a:endParaRPr lang="en-GB" sz="1600" dirty="0">
                        <a:latin typeface="Arial Narrow" panose="020B0606020202030204" pitchFamily="34" charset="0"/>
                      </a:endParaRPr>
                    </a:p>
                  </a:txBody>
                  <a:tcPr marL="20759" marR="20759" marT="10379" marB="1037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7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latin typeface="Arial Narrow" panose="020B0606020202030204" pitchFamily="34" charset="0"/>
                        </a:rPr>
                        <a:t>2001 </a:t>
                      </a:r>
                    </a:p>
                  </a:txBody>
                  <a:tcPr marL="20759" marR="20759" marT="10379" marB="1037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7E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>
                          <a:latin typeface="Arial Narrow" panose="020B0606020202030204" pitchFamily="34" charset="0"/>
                        </a:rPr>
                        <a:t>Hallmark Entertainment &lt;-- Crown Media </a:t>
                      </a:r>
                    </a:p>
                  </a:txBody>
                  <a:tcPr marL="20759" marR="20759" marT="10379" marB="1037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7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Arial Narrow" panose="020B0606020202030204" pitchFamily="34" charset="0"/>
                        </a:rPr>
                        <a:t>C</a:t>
                      </a:r>
                      <a:r>
                        <a:rPr lang="en-GB" sz="1600" dirty="0" smtClean="0">
                          <a:latin typeface="Arial Narrow" panose="020B0606020202030204" pitchFamily="34" charset="0"/>
                        </a:rPr>
                        <a:t>. Buyout </a:t>
                      </a:r>
                      <a:endParaRPr lang="en-GB" sz="1600" dirty="0">
                        <a:latin typeface="Arial Narrow" panose="020B0606020202030204" pitchFamily="34" charset="0"/>
                      </a:endParaRPr>
                    </a:p>
                  </a:txBody>
                  <a:tcPr marL="20759" marR="20759" marT="10379" marB="1037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7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Arial Narrow" panose="020B0606020202030204" pitchFamily="34" charset="0"/>
                        </a:rPr>
                        <a:t>Miniseries </a:t>
                      </a:r>
                    </a:p>
                  </a:txBody>
                  <a:tcPr marL="20759" marR="20759" marT="10379" marB="1037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7EF"/>
                    </a:solidFill>
                  </a:tcPr>
                </a:tc>
              </a:tr>
              <a:tr h="323055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Arial Narrow" panose="020B0606020202030204" pitchFamily="34" charset="0"/>
                        </a:rPr>
                        <a:t>750,000,000 </a:t>
                      </a:r>
                      <a:endParaRPr lang="en-GB" sz="1600" dirty="0">
                        <a:latin typeface="Arial Narrow" panose="020B0606020202030204" pitchFamily="34" charset="0"/>
                      </a:endParaRPr>
                    </a:p>
                  </a:txBody>
                  <a:tcPr marL="20759" marR="20759" marT="10379" marB="1037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7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latin typeface="Arial Narrow" panose="020B0606020202030204" pitchFamily="34" charset="0"/>
                        </a:rPr>
                        <a:t>2005 </a:t>
                      </a:r>
                    </a:p>
                  </a:txBody>
                  <a:tcPr marL="20759" marR="20759" marT="10379" marB="1037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7E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>
                          <a:latin typeface="Arial Narrow" panose="020B0606020202030204" pitchFamily="34" charset="0"/>
                        </a:rPr>
                        <a:t>Medinol &lt;-- Boston Scientific </a:t>
                      </a:r>
                    </a:p>
                  </a:txBody>
                  <a:tcPr marL="20759" marR="20759" marT="10379" marB="1037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7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Arial Narrow" panose="020B0606020202030204" pitchFamily="34" charset="0"/>
                        </a:rPr>
                        <a:t>Contracts/Designs </a:t>
                      </a:r>
                    </a:p>
                  </a:txBody>
                  <a:tcPr marL="20759" marR="20759" marT="10379" marB="1037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7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latin typeface="Arial Narrow" panose="020B0606020202030204" pitchFamily="34" charset="0"/>
                        </a:rPr>
                        <a:t>Medical </a:t>
                      </a:r>
                    </a:p>
                  </a:txBody>
                  <a:tcPr marL="20759" marR="20759" marT="10379" marB="1037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7EF"/>
                    </a:solidFill>
                  </a:tcPr>
                </a:tc>
              </a:tr>
              <a:tr h="277086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Arial Narrow" panose="020B0606020202030204" pitchFamily="34" charset="0"/>
                        </a:rPr>
                        <a:t>700,000,000 </a:t>
                      </a:r>
                      <a:endParaRPr lang="en-GB" sz="1600" dirty="0">
                        <a:latin typeface="Arial Narrow" panose="020B0606020202030204" pitchFamily="34" charset="0"/>
                      </a:endParaRPr>
                    </a:p>
                  </a:txBody>
                  <a:tcPr marL="20759" marR="20759" marT="10379" marB="1037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7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Arial Narrow" panose="020B0606020202030204" pitchFamily="34" charset="0"/>
                        </a:rPr>
                        <a:t>1997 </a:t>
                      </a:r>
                    </a:p>
                  </a:txBody>
                  <a:tcPr marL="20759" marR="20759" marT="10379" marB="1037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7E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>
                          <a:latin typeface="Arial Narrow" panose="020B0606020202030204" pitchFamily="34" charset="0"/>
                        </a:rPr>
                        <a:t>Digital &lt;-- Intel </a:t>
                      </a:r>
                    </a:p>
                  </a:txBody>
                  <a:tcPr marL="20759" marR="20759" marT="10379" marB="1037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7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rgbClr val="FF0000"/>
                          </a:solidFill>
                          <a:latin typeface="Arial Narrow" panose="020B0606020202030204" pitchFamily="34" charset="0"/>
                        </a:rPr>
                        <a:t>P</a:t>
                      </a:r>
                      <a:r>
                        <a:rPr lang="en-GB" sz="1600" dirty="0" smtClean="0">
                          <a:latin typeface="Arial Narrow" panose="020B0606020202030204" pitchFamily="34" charset="0"/>
                        </a:rPr>
                        <a:t>. Lawsuit </a:t>
                      </a:r>
                      <a:endParaRPr lang="en-GB" sz="1600" dirty="0">
                        <a:latin typeface="Arial Narrow" panose="020B0606020202030204" pitchFamily="34" charset="0"/>
                      </a:endParaRPr>
                    </a:p>
                  </a:txBody>
                  <a:tcPr marL="20759" marR="20759" marT="10379" marB="1037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7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Arial Narrow" panose="020B0606020202030204" pitchFamily="34" charset="0"/>
                        </a:rPr>
                        <a:t>Computer </a:t>
                      </a:r>
                    </a:p>
                  </a:txBody>
                  <a:tcPr marL="20759" marR="20759" marT="10379" marB="1037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7E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6103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1268760"/>
            <a:ext cx="8640960" cy="648990"/>
          </a:xfrm>
        </p:spPr>
        <p:txBody>
          <a:bodyPr/>
          <a:lstStyle/>
          <a:p>
            <a:r>
              <a:rPr lang="fr-BE" dirty="0" err="1" smtClean="0"/>
              <a:t>Patenting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988841"/>
            <a:ext cx="8640960" cy="4248471"/>
          </a:xfrm>
        </p:spPr>
        <p:txBody>
          <a:bodyPr/>
          <a:lstStyle/>
          <a:p>
            <a:r>
              <a:rPr lang="fr-BE" sz="2400" dirty="0" err="1" smtClean="0"/>
              <a:t>What</a:t>
            </a:r>
            <a:r>
              <a:rPr lang="fr-BE" sz="2400" dirty="0" smtClean="0"/>
              <a:t> </a:t>
            </a:r>
            <a:r>
              <a:rPr lang="fr-BE" sz="2400" dirty="0" err="1" smtClean="0"/>
              <a:t>is</a:t>
            </a:r>
            <a:r>
              <a:rPr lang="fr-BE" sz="2400" dirty="0" smtClean="0"/>
              <a:t> patentable: </a:t>
            </a:r>
            <a:r>
              <a:rPr lang="fr-BE" sz="2400" dirty="0" err="1" smtClean="0"/>
              <a:t>products</a:t>
            </a:r>
            <a:r>
              <a:rPr lang="fr-BE" sz="2400" dirty="0" smtClean="0"/>
              <a:t>, </a:t>
            </a:r>
            <a:r>
              <a:rPr lang="fr-BE" sz="2400" dirty="0" err="1" smtClean="0"/>
              <a:t>processes</a:t>
            </a:r>
            <a:r>
              <a:rPr lang="fr-BE" sz="2400" dirty="0" smtClean="0"/>
              <a:t/>
            </a:r>
            <a:br>
              <a:rPr lang="fr-BE" sz="2400" dirty="0" smtClean="0"/>
            </a:br>
            <a:r>
              <a:rPr lang="fr-BE" sz="2000" b="0" dirty="0" smtClean="0"/>
              <a:t>(not </a:t>
            </a:r>
            <a:r>
              <a:rPr lang="fr-BE" sz="2000" b="0" dirty="0" err="1" smtClean="0"/>
              <a:t>scientific</a:t>
            </a:r>
            <a:r>
              <a:rPr lang="fr-BE" sz="2000" b="0" dirty="0" smtClean="0"/>
              <a:t> </a:t>
            </a:r>
            <a:r>
              <a:rPr lang="fr-BE" sz="2000" b="0" dirty="0" err="1" smtClean="0"/>
              <a:t>theories</a:t>
            </a:r>
            <a:r>
              <a:rPr lang="fr-BE" sz="2000" b="0" dirty="0" smtClean="0"/>
              <a:t>, </a:t>
            </a:r>
            <a:r>
              <a:rPr lang="fr-BE" sz="2000" b="0" dirty="0" err="1" smtClean="0"/>
              <a:t>surgical</a:t>
            </a:r>
            <a:r>
              <a:rPr lang="fr-BE" sz="2000" b="0" dirty="0" smtClean="0"/>
              <a:t> </a:t>
            </a:r>
            <a:r>
              <a:rPr lang="fr-BE" sz="2000" b="0" dirty="0" err="1" smtClean="0"/>
              <a:t>methods</a:t>
            </a:r>
            <a:r>
              <a:rPr lang="fr-BE" sz="2000" b="0" dirty="0" smtClean="0"/>
              <a:t>, …)</a:t>
            </a:r>
            <a:endParaRPr lang="fr-BE" sz="2400" b="0" dirty="0" smtClean="0"/>
          </a:p>
          <a:p>
            <a:pPr>
              <a:spcBef>
                <a:spcPts val="1200"/>
              </a:spcBef>
            </a:pPr>
            <a:r>
              <a:rPr lang="fr-BE" sz="2400" dirty="0" smtClean="0"/>
              <a:t>Basic </a:t>
            </a:r>
            <a:r>
              <a:rPr lang="fr-BE" sz="2400" dirty="0" err="1" smtClean="0"/>
              <a:t>patentability</a:t>
            </a:r>
            <a:r>
              <a:rPr lang="fr-BE" sz="2400" dirty="0" smtClean="0"/>
              <a:t> </a:t>
            </a:r>
            <a:r>
              <a:rPr lang="fr-BE" sz="2400" dirty="0" err="1" smtClean="0"/>
              <a:t>criteria</a:t>
            </a:r>
            <a:r>
              <a:rPr lang="fr-BE" sz="2400" dirty="0" smtClean="0"/>
              <a:t>:</a:t>
            </a:r>
            <a:br>
              <a:rPr lang="fr-BE" sz="2400" dirty="0" smtClean="0"/>
            </a:br>
            <a:r>
              <a:rPr lang="fr-BE" sz="2400" dirty="0" err="1" smtClean="0"/>
              <a:t>novelty</a:t>
            </a:r>
            <a:r>
              <a:rPr lang="fr-BE" sz="2400" dirty="0" smtClean="0"/>
              <a:t> </a:t>
            </a:r>
            <a:r>
              <a:rPr lang="fr-BE" sz="2000" b="0" dirty="0" smtClean="0">
                <a:solidFill>
                  <a:srgbClr val="FF0000"/>
                </a:solidFill>
              </a:rPr>
              <a:t>(! </a:t>
            </a:r>
            <a:r>
              <a:rPr lang="fr-BE" sz="2000" b="0" dirty="0" err="1" smtClean="0">
                <a:solidFill>
                  <a:srgbClr val="FF0000"/>
                </a:solidFill>
              </a:rPr>
              <a:t>disclosures</a:t>
            </a:r>
            <a:r>
              <a:rPr lang="fr-BE" sz="2000" b="0" dirty="0" smtClean="0">
                <a:solidFill>
                  <a:srgbClr val="FF0000"/>
                </a:solidFill>
              </a:rPr>
              <a:t> !)</a:t>
            </a:r>
            <a:r>
              <a:rPr lang="fr-BE" sz="2400" dirty="0" smtClean="0"/>
              <a:t> + inventive </a:t>
            </a:r>
            <a:r>
              <a:rPr lang="fr-BE" sz="2400" dirty="0" err="1" smtClean="0"/>
              <a:t>step</a:t>
            </a:r>
            <a:r>
              <a:rPr lang="fr-BE" sz="2400" dirty="0" smtClean="0"/>
              <a:t> </a:t>
            </a:r>
            <a:r>
              <a:rPr lang="fr-BE" sz="2000" b="0" dirty="0" smtClean="0"/>
              <a:t>(non-</a:t>
            </a:r>
            <a:r>
              <a:rPr lang="fr-BE" sz="2000" b="0" dirty="0" err="1" smtClean="0"/>
              <a:t>obviousness</a:t>
            </a:r>
            <a:r>
              <a:rPr lang="fr-BE" sz="2000" b="0" dirty="0" smtClean="0"/>
              <a:t>)</a:t>
            </a:r>
            <a:endParaRPr lang="fr-BE" sz="2400" b="0" dirty="0" smtClean="0"/>
          </a:p>
          <a:p>
            <a:pPr>
              <a:spcBef>
                <a:spcPts val="1200"/>
              </a:spcBef>
            </a:pPr>
            <a:r>
              <a:rPr lang="fr-BE" sz="2400" dirty="0" err="1" smtClean="0"/>
              <a:t>Several</a:t>
            </a:r>
            <a:r>
              <a:rPr lang="fr-BE" sz="2400" dirty="0" smtClean="0"/>
              <a:t> </a:t>
            </a:r>
            <a:r>
              <a:rPr lang="fr-BE" sz="2400" dirty="0" err="1" smtClean="0"/>
              <a:t>ways</a:t>
            </a:r>
            <a:r>
              <a:rPr lang="fr-BE" sz="2400" dirty="0" smtClean="0"/>
              <a:t> to </a:t>
            </a:r>
            <a:r>
              <a:rPr lang="fr-BE" sz="2400" dirty="0" err="1" smtClean="0"/>
              <a:t>obtain</a:t>
            </a:r>
            <a:r>
              <a:rPr lang="fr-BE" sz="2400" dirty="0" smtClean="0"/>
              <a:t> patents:</a:t>
            </a:r>
          </a:p>
          <a:p>
            <a:pPr lvl="1"/>
            <a:r>
              <a:rPr lang="fr-BE" sz="2000" b="0" dirty="0" smtClean="0"/>
              <a:t>File </a:t>
            </a:r>
            <a:r>
              <a:rPr lang="fr-BE" sz="2000" dirty="0" smtClean="0"/>
              <a:t>national patent applications </a:t>
            </a:r>
            <a:r>
              <a:rPr lang="fr-BE" sz="2000" b="0" dirty="0" smtClean="0"/>
              <a:t>(1 patent = 1 country)</a:t>
            </a:r>
          </a:p>
          <a:p>
            <a:pPr lvl="1"/>
            <a:r>
              <a:rPr lang="fr-BE" sz="2000" b="0" dirty="0" smtClean="0"/>
              <a:t>File </a:t>
            </a:r>
            <a:r>
              <a:rPr lang="fr-BE" sz="2000" dirty="0" err="1" smtClean="0"/>
              <a:t>regional</a:t>
            </a:r>
            <a:r>
              <a:rPr lang="fr-BE" sz="2000" dirty="0" smtClean="0"/>
              <a:t> patent applications </a:t>
            </a:r>
            <a:r>
              <a:rPr lang="fr-BE" sz="2000" b="0" dirty="0" smtClean="0"/>
              <a:t>(</a:t>
            </a:r>
            <a:r>
              <a:rPr lang="fr-BE" sz="2000" b="0" dirty="0" err="1" smtClean="0"/>
              <a:t>e.g</a:t>
            </a:r>
            <a:r>
              <a:rPr lang="fr-BE" sz="2000" b="0" dirty="0" smtClean="0"/>
              <a:t>. a </a:t>
            </a:r>
            <a:r>
              <a:rPr lang="fr-BE" sz="2000" b="0" dirty="0" err="1" smtClean="0"/>
              <a:t>European</a:t>
            </a:r>
            <a:r>
              <a:rPr lang="fr-BE" sz="2000" b="0" dirty="0" smtClean="0"/>
              <a:t> patent application, a </a:t>
            </a:r>
            <a:r>
              <a:rPr lang="fr-BE" sz="2000" b="0" dirty="0" err="1" smtClean="0"/>
              <a:t>Eurasian</a:t>
            </a:r>
            <a:r>
              <a:rPr lang="fr-BE" sz="2000" b="0" dirty="0" smtClean="0"/>
              <a:t> pat. application, …)</a:t>
            </a:r>
          </a:p>
          <a:p>
            <a:pPr lvl="1"/>
            <a:r>
              <a:rPr lang="fr-BE" sz="2000" b="0" dirty="0" smtClean="0"/>
              <a:t>File an </a:t>
            </a:r>
            <a:r>
              <a:rPr lang="fr-BE" sz="2000" dirty="0" smtClean="0"/>
              <a:t>international </a:t>
            </a:r>
            <a:r>
              <a:rPr lang="fr-BE" sz="2000" b="0" dirty="0" smtClean="0"/>
              <a:t>(PCT) </a:t>
            </a:r>
            <a:r>
              <a:rPr lang="fr-BE" sz="2000" dirty="0" smtClean="0"/>
              <a:t>patent application</a:t>
            </a:r>
            <a:br>
              <a:rPr lang="fr-BE" sz="2000" dirty="0" smtClean="0"/>
            </a:br>
            <a:r>
              <a:rPr lang="fr-BE" sz="2000" b="0" dirty="0" smtClean="0"/>
              <a:t>(</a:t>
            </a:r>
            <a:r>
              <a:rPr lang="fr-BE" sz="2000" b="0" dirty="0" err="1" smtClean="0"/>
              <a:t>procedure</a:t>
            </a:r>
            <a:r>
              <a:rPr lang="fr-BE" sz="2000" b="0" dirty="0" smtClean="0"/>
              <a:t> to </a:t>
            </a:r>
            <a:r>
              <a:rPr lang="fr-BE" sz="2000" b="0" dirty="0" err="1" smtClean="0"/>
              <a:t>be</a:t>
            </a:r>
            <a:r>
              <a:rPr lang="fr-BE" sz="2000" b="0" dirty="0" smtClean="0"/>
              <a:t> </a:t>
            </a:r>
            <a:r>
              <a:rPr lang="fr-BE" sz="2000" b="0" dirty="0" err="1" smtClean="0"/>
              <a:t>continued</a:t>
            </a:r>
            <a:r>
              <a:rPr lang="fr-BE" sz="2000" b="0" dirty="0" smtClean="0"/>
              <a:t> </a:t>
            </a:r>
            <a:r>
              <a:rPr lang="fr-BE" sz="2000" b="0" dirty="0" err="1" smtClean="0"/>
              <a:t>at</a:t>
            </a:r>
            <a:r>
              <a:rPr lang="fr-BE" sz="2000" b="0" dirty="0" smtClean="0"/>
              <a:t> the </a:t>
            </a:r>
            <a:r>
              <a:rPr lang="fr-BE" sz="2000" b="0" dirty="0" err="1" smtClean="0"/>
              <a:t>nat</a:t>
            </a:r>
            <a:r>
              <a:rPr lang="fr-BE" sz="2000" b="0" dirty="0" smtClean="0"/>
              <a:t>./reg. </a:t>
            </a:r>
            <a:r>
              <a:rPr lang="fr-BE" sz="2000" b="0" dirty="0" err="1" smtClean="0"/>
              <a:t>level</a:t>
            </a:r>
            <a:r>
              <a:rPr lang="fr-BE" sz="2000" b="0" dirty="0" smtClean="0"/>
              <a:t> </a:t>
            </a:r>
            <a:r>
              <a:rPr lang="fr-BE" sz="2000" b="0" dirty="0" err="1" smtClean="0"/>
              <a:t>after</a:t>
            </a:r>
            <a:r>
              <a:rPr lang="fr-BE" sz="2000" b="0" dirty="0" smtClean="0"/>
              <a:t> 30 </a:t>
            </a:r>
            <a:r>
              <a:rPr lang="fr-BE" sz="2000" b="0" dirty="0" err="1" smtClean="0"/>
              <a:t>months</a:t>
            </a:r>
            <a:r>
              <a:rPr lang="fr-BE" sz="2000" b="0" dirty="0" smtClean="0"/>
              <a:t>)</a:t>
            </a:r>
          </a:p>
          <a:p>
            <a:pPr lvl="1"/>
            <a:endParaRPr lang="fr-BE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5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761461"/>
            <a:ext cx="9143999" cy="6123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556" y="22331"/>
            <a:ext cx="9133443" cy="739130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fr-BE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Strengths</a:t>
            </a:r>
            <a:r>
              <a:rPr lang="fr-BE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of </a:t>
            </a:r>
            <a:r>
              <a:rPr lang="fr-BE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European</a:t>
            </a:r>
            <a:r>
              <a:rPr lang="fr-BE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R&amp;I</a:t>
            </a:r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6600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IP in R&amp;D collaborations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2132856"/>
            <a:ext cx="8640960" cy="4320480"/>
          </a:xfrm>
        </p:spPr>
        <p:txBody>
          <a:bodyPr/>
          <a:lstStyle/>
          <a:p>
            <a:r>
              <a:rPr lang="fr-BE" sz="2400" dirty="0" smtClean="0"/>
              <a:t>Management of IP </a:t>
            </a:r>
            <a:r>
              <a:rPr lang="fr-BE" sz="2400" dirty="0" err="1" smtClean="0"/>
              <a:t>at</a:t>
            </a:r>
            <a:r>
              <a:rPr lang="fr-BE" sz="2400" dirty="0" smtClean="0"/>
              <a:t> </a:t>
            </a:r>
            <a:r>
              <a:rPr lang="fr-BE" sz="2400" dirty="0" err="1" smtClean="0"/>
              <a:t>PROs</a:t>
            </a:r>
            <a:endParaRPr lang="fr-BE" sz="2400" dirty="0" smtClean="0"/>
          </a:p>
          <a:p>
            <a:pPr lvl="1"/>
            <a:r>
              <a:rPr lang="fr-BE" sz="2000" dirty="0" smtClean="0"/>
              <a:t>Importance of </a:t>
            </a:r>
            <a:r>
              <a:rPr lang="fr-BE" sz="2000" dirty="0" err="1" smtClean="0"/>
              <a:t>clarifying</a:t>
            </a:r>
            <a:r>
              <a:rPr lang="fr-BE" sz="2000" dirty="0" smtClean="0"/>
              <a:t> </a:t>
            </a:r>
            <a:r>
              <a:rPr lang="fr-BE" sz="2000" dirty="0" err="1" smtClean="0"/>
              <a:t>ownership</a:t>
            </a:r>
            <a:r>
              <a:rPr lang="fr-BE" sz="2000" dirty="0" smtClean="0"/>
              <a:t> of </a:t>
            </a:r>
            <a:r>
              <a:rPr lang="fr-BE" sz="2000" dirty="0" err="1" smtClean="0"/>
              <a:t>results</a:t>
            </a:r>
            <a:endParaRPr lang="fr-BE" sz="2000" dirty="0" smtClean="0"/>
          </a:p>
          <a:p>
            <a:pPr lvl="1"/>
            <a:r>
              <a:rPr lang="fr-BE" sz="2000" dirty="0" err="1" smtClean="0"/>
              <a:t>Need</a:t>
            </a:r>
            <a:r>
              <a:rPr lang="fr-BE" sz="2000" dirty="0" smtClean="0"/>
              <a:t> for </a:t>
            </a:r>
            <a:r>
              <a:rPr lang="fr-BE" sz="2000" dirty="0" err="1" smtClean="0"/>
              <a:t>general</a:t>
            </a:r>
            <a:r>
              <a:rPr lang="fr-BE" sz="2000" dirty="0" smtClean="0"/>
              <a:t> IP </a:t>
            </a:r>
            <a:r>
              <a:rPr lang="fr-BE" sz="2000" dirty="0" err="1" smtClean="0"/>
              <a:t>awareness</a:t>
            </a:r>
            <a:r>
              <a:rPr lang="fr-BE" sz="2000" dirty="0" smtClean="0"/>
              <a:t> </a:t>
            </a:r>
            <a:r>
              <a:rPr lang="fr-BE" sz="2000" b="0" dirty="0" smtClean="0"/>
              <a:t>(non-</a:t>
            </a:r>
            <a:r>
              <a:rPr lang="fr-BE" sz="2000" b="0" dirty="0" err="1" smtClean="0"/>
              <a:t>disclosure</a:t>
            </a:r>
            <a:r>
              <a:rPr lang="fr-BE" sz="2000" b="0" dirty="0" smtClean="0"/>
              <a:t>, etc.)</a:t>
            </a:r>
          </a:p>
          <a:p>
            <a:pPr lvl="1"/>
            <a:r>
              <a:rPr lang="fr-BE" sz="2000" dirty="0" err="1" smtClean="0"/>
              <a:t>Need</a:t>
            </a:r>
            <a:r>
              <a:rPr lang="fr-BE" sz="2000" dirty="0" smtClean="0"/>
              <a:t> for </a:t>
            </a:r>
            <a:r>
              <a:rPr lang="fr-BE" sz="2000" dirty="0" err="1" smtClean="0"/>
              <a:t>professional</a:t>
            </a:r>
            <a:r>
              <a:rPr lang="fr-BE" sz="2000" dirty="0" smtClean="0"/>
              <a:t> support </a:t>
            </a:r>
            <a:r>
              <a:rPr lang="fr-BE" sz="2000" b="0" dirty="0" smtClean="0"/>
              <a:t>(</a:t>
            </a:r>
            <a:r>
              <a:rPr lang="fr-BE" sz="2000" b="0" dirty="0" err="1" smtClean="0"/>
              <a:t>TTOs</a:t>
            </a:r>
            <a:r>
              <a:rPr lang="fr-BE" sz="2000" b="0" dirty="0" smtClean="0"/>
              <a:t>, </a:t>
            </a:r>
            <a:r>
              <a:rPr lang="fr-BE" sz="2000" b="0" dirty="0" err="1" smtClean="0"/>
              <a:t>external</a:t>
            </a:r>
            <a:r>
              <a:rPr lang="fr-BE" sz="2000" b="0" dirty="0" smtClean="0"/>
              <a:t> </a:t>
            </a:r>
            <a:r>
              <a:rPr lang="fr-BE" sz="2000" b="0" dirty="0" err="1" smtClean="0"/>
              <a:t>firm</a:t>
            </a:r>
            <a:r>
              <a:rPr lang="fr-BE" sz="2000" b="0" dirty="0" smtClean="0"/>
              <a:t>, …)</a:t>
            </a:r>
          </a:p>
          <a:p>
            <a:pPr lvl="1"/>
            <a:r>
              <a:rPr lang="fr-BE" sz="2000" dirty="0" err="1" smtClean="0"/>
              <a:t>Protect</a:t>
            </a:r>
            <a:r>
              <a:rPr lang="fr-BE" sz="2000" dirty="0" smtClean="0"/>
              <a:t> IP to </a:t>
            </a:r>
            <a:r>
              <a:rPr lang="fr-BE" sz="2000" dirty="0" err="1" smtClean="0"/>
              <a:t>promote</a:t>
            </a:r>
            <a:r>
              <a:rPr lang="fr-BE" sz="2000" dirty="0" smtClean="0"/>
              <a:t> exploitation</a:t>
            </a:r>
            <a:br>
              <a:rPr lang="fr-BE" sz="2000" dirty="0" smtClean="0"/>
            </a:br>
            <a:r>
              <a:rPr lang="fr-BE" sz="2000" b="0" dirty="0" smtClean="0"/>
              <a:t>(and </a:t>
            </a:r>
            <a:r>
              <a:rPr lang="fr-BE" sz="2000" b="0" dirty="0" err="1" smtClean="0"/>
              <a:t>possibly</a:t>
            </a:r>
            <a:r>
              <a:rPr lang="fr-BE" sz="2000" b="0" dirty="0" smtClean="0"/>
              <a:t> </a:t>
            </a:r>
            <a:r>
              <a:rPr lang="fr-BE" sz="2000" b="0" dirty="0" err="1" smtClean="0"/>
              <a:t>generate</a:t>
            </a:r>
            <a:r>
              <a:rPr lang="fr-BE" sz="2000" b="0" dirty="0" smtClean="0"/>
              <a:t> revenues)</a:t>
            </a:r>
          </a:p>
          <a:p>
            <a:r>
              <a:rPr lang="fr-BE" sz="2400" dirty="0" smtClean="0"/>
              <a:t>Management of IPR in Horizon 2020 </a:t>
            </a:r>
            <a:r>
              <a:rPr lang="fr-BE" sz="2400" dirty="0" err="1" smtClean="0"/>
              <a:t>projects</a:t>
            </a:r>
            <a:endParaRPr lang="fr-BE" sz="2400" dirty="0" smtClean="0"/>
          </a:p>
          <a:p>
            <a:pPr lvl="1"/>
            <a:r>
              <a:rPr lang="fr-BE" sz="2000" dirty="0" smtClean="0"/>
              <a:t>Background: </a:t>
            </a:r>
            <a:r>
              <a:rPr lang="fr-BE" sz="2000" b="0" dirty="0" err="1" smtClean="0"/>
              <a:t>ownership</a:t>
            </a:r>
            <a:r>
              <a:rPr lang="fr-BE" sz="2000" b="0" dirty="0" smtClean="0"/>
              <a:t> not </a:t>
            </a:r>
            <a:r>
              <a:rPr lang="fr-BE" sz="2000" b="0" dirty="0" err="1" smtClean="0"/>
              <a:t>affected</a:t>
            </a:r>
            <a:endParaRPr lang="fr-BE" sz="2000" b="0" dirty="0" smtClean="0"/>
          </a:p>
          <a:p>
            <a:pPr lvl="1"/>
            <a:r>
              <a:rPr lang="fr-BE" sz="2000" dirty="0" err="1" smtClean="0"/>
              <a:t>Results</a:t>
            </a:r>
            <a:r>
              <a:rPr lang="fr-BE" sz="2000" dirty="0" smtClean="0"/>
              <a:t>: </a:t>
            </a:r>
            <a:r>
              <a:rPr lang="fr-BE" sz="2000" b="0" dirty="0" err="1" smtClean="0"/>
              <a:t>belong</a:t>
            </a:r>
            <a:r>
              <a:rPr lang="fr-BE" sz="2000" b="0" dirty="0" smtClean="0"/>
              <a:t> to the </a:t>
            </a:r>
            <a:r>
              <a:rPr lang="fr-BE" sz="2000" b="0" dirty="0" err="1" smtClean="0"/>
              <a:t>particant</a:t>
            </a:r>
            <a:r>
              <a:rPr lang="fr-BE" sz="2000" b="0" dirty="0" smtClean="0"/>
              <a:t>(s) </a:t>
            </a:r>
            <a:r>
              <a:rPr lang="fr-BE" sz="2000" b="0" dirty="0" err="1" smtClean="0"/>
              <a:t>generating</a:t>
            </a:r>
            <a:r>
              <a:rPr lang="fr-BE" sz="2000" b="0" dirty="0" smtClean="0"/>
              <a:t> </a:t>
            </a:r>
            <a:r>
              <a:rPr lang="fr-BE" sz="2000" b="0" dirty="0" err="1" smtClean="0"/>
              <a:t>them</a:t>
            </a:r>
            <a:endParaRPr lang="fr-BE" sz="2000" b="0" dirty="0" smtClean="0"/>
          </a:p>
          <a:p>
            <a:pPr lvl="1"/>
            <a:r>
              <a:rPr lang="fr-BE" sz="2000" dirty="0" smtClean="0"/>
              <a:t>Access </a:t>
            </a:r>
            <a:r>
              <a:rPr lang="fr-BE" sz="2000" dirty="0" err="1" smtClean="0"/>
              <a:t>rights</a:t>
            </a:r>
            <a:r>
              <a:rPr lang="fr-BE" sz="2000" dirty="0" smtClean="0"/>
              <a:t>:</a:t>
            </a:r>
            <a:br>
              <a:rPr lang="fr-BE" sz="2000" dirty="0" smtClean="0"/>
            </a:br>
            <a:r>
              <a:rPr lang="fr-BE" sz="2000" b="0" dirty="0" smtClean="0"/>
              <a:t>to background/</a:t>
            </a:r>
            <a:r>
              <a:rPr lang="fr-BE" sz="2000" b="0" dirty="0" err="1" smtClean="0"/>
              <a:t>results</a:t>
            </a:r>
            <a:r>
              <a:rPr lang="fr-BE" sz="2000" b="0" dirty="0" smtClean="0"/>
              <a:t>;      for R&amp;D/exploitation </a:t>
            </a:r>
            <a:r>
              <a:rPr lang="fr-BE" sz="2000" b="0" dirty="0" err="1" smtClean="0"/>
              <a:t>purposes</a:t>
            </a:r>
            <a:endParaRPr lang="fr-BE" sz="2000" b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500"/>
                            </p:stCondLst>
                            <p:childTnLst>
                              <p:par>
                                <p:cTn id="46" presetID="2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Access </a:t>
            </a:r>
            <a:r>
              <a:rPr lang="fr-BE" dirty="0" err="1" smtClean="0"/>
              <a:t>rights</a:t>
            </a:r>
            <a:r>
              <a:rPr lang="fr-BE" dirty="0" smtClean="0"/>
              <a:t> </a:t>
            </a:r>
            <a:r>
              <a:rPr lang="fr-BE" b="0" dirty="0" smtClean="0"/>
              <a:t>(</a:t>
            </a:r>
            <a:r>
              <a:rPr lang="fr-BE" b="0" dirty="0" err="1" smtClean="0"/>
              <a:t>ARs</a:t>
            </a:r>
            <a:r>
              <a:rPr lang="fr-BE" b="0" dirty="0" smtClean="0"/>
              <a:t>)</a:t>
            </a:r>
            <a:r>
              <a:rPr lang="fr-BE" dirty="0" smtClean="0"/>
              <a:t> </a:t>
            </a:r>
            <a:r>
              <a:rPr lang="fr-BE" dirty="0" err="1" smtClean="0"/>
              <a:t>under</a:t>
            </a:r>
            <a:r>
              <a:rPr lang="fr-BE" dirty="0" smtClean="0"/>
              <a:t> Horizon 2020</a:t>
            </a:r>
            <a:endParaRPr lang="en-GB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8149551"/>
              </p:ext>
            </p:extLst>
          </p:nvPr>
        </p:nvGraphicFramePr>
        <p:xfrm>
          <a:off x="1187624" y="2243926"/>
          <a:ext cx="6552729" cy="30572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4243"/>
                <a:gridCol w="2184243"/>
                <a:gridCol w="2184243"/>
              </a:tblGrid>
              <a:tr h="828877">
                <a:tc>
                  <a:txBody>
                    <a:bodyPr/>
                    <a:lstStyle/>
                    <a:p>
                      <a:endParaRPr lang="en-GB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200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ARs</a:t>
                      </a:r>
                      <a:r>
                        <a:rPr lang="fr-BE" sz="20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to </a:t>
                      </a:r>
                      <a:r>
                        <a:rPr lang="fr-BE" sz="200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bacgkround</a:t>
                      </a:r>
                      <a:r>
                        <a:rPr lang="fr-BE" sz="20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*</a:t>
                      </a:r>
                      <a:endParaRPr lang="en-GB" sz="20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200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ARs</a:t>
                      </a:r>
                      <a:r>
                        <a:rPr lang="fr-BE" sz="20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to</a:t>
                      </a:r>
                      <a:br>
                        <a:rPr lang="fr-BE" sz="20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</a:br>
                      <a:r>
                        <a:rPr lang="fr-BE" sz="200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results</a:t>
                      </a:r>
                      <a:endParaRPr lang="en-GB" sz="20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222565">
                <a:tc>
                  <a:txBody>
                    <a:bodyPr/>
                    <a:lstStyle/>
                    <a:p>
                      <a:pPr algn="ctr"/>
                      <a:r>
                        <a:rPr lang="fr-BE" sz="2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For </a:t>
                      </a:r>
                      <a:r>
                        <a:rPr lang="fr-BE" sz="2000" b="1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implementing</a:t>
                      </a:r>
                      <a:r>
                        <a:rPr lang="fr-BE" sz="2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the </a:t>
                      </a:r>
                      <a:r>
                        <a:rPr lang="fr-BE" sz="2000" b="1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project</a:t>
                      </a:r>
                      <a:endParaRPr lang="en-GB" sz="20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Royalty</a:t>
                      </a:r>
                      <a:r>
                        <a:rPr lang="fr-BE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-free </a:t>
                      </a:r>
                      <a:r>
                        <a:rPr lang="fr-BE" sz="18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unless</a:t>
                      </a:r>
                      <a:r>
                        <a:rPr lang="fr-BE" sz="18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fr-BE" sz="18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otherwise</a:t>
                      </a:r>
                      <a:r>
                        <a:rPr lang="fr-BE" sz="18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fr-BE" sz="18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agreed</a:t>
                      </a:r>
                      <a:r>
                        <a:rPr lang="fr-BE" sz="18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fr-BE" sz="18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initially</a:t>
                      </a:r>
                      <a:endParaRPr lang="en-GB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089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Royalty</a:t>
                      </a:r>
                      <a:r>
                        <a:rPr lang="fr-BE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-free</a:t>
                      </a:r>
                      <a:endParaRPr lang="en-GB" sz="20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8877">
                <a:tc>
                  <a:txBody>
                    <a:bodyPr/>
                    <a:lstStyle/>
                    <a:p>
                      <a:pPr algn="ctr"/>
                      <a:r>
                        <a:rPr lang="fr-BE" sz="2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For exploitation </a:t>
                      </a:r>
                      <a:r>
                        <a:rPr lang="fr-BE" sz="2000" b="1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purposes</a:t>
                      </a:r>
                      <a:endParaRPr lang="en-GB" sz="20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2000" kern="120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Under fair and reasonable conditions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1475656" y="5807005"/>
            <a:ext cx="619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*</a:t>
            </a:r>
            <a:r>
              <a:rPr lang="en-GB" sz="1800" b="0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Participants shall identify the background for their action in any manner in a written agreement. </a:t>
            </a:r>
            <a:endParaRPr lang="en-GB" sz="1800" b="0" dirty="0">
              <a:solidFill>
                <a:schemeClr val="bg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IP </a:t>
            </a:r>
            <a:r>
              <a:rPr lang="fr-BE" dirty="0" err="1" smtClean="0"/>
              <a:t>laws</a:t>
            </a:r>
            <a:r>
              <a:rPr lang="fr-BE" dirty="0" smtClean="0"/>
              <a:t> are not the </a:t>
            </a:r>
            <a:r>
              <a:rPr lang="fr-BE" dirty="0" err="1" smtClean="0"/>
              <a:t>same</a:t>
            </a:r>
            <a:r>
              <a:rPr lang="fr-BE" dirty="0" smtClean="0"/>
              <a:t> </a:t>
            </a:r>
            <a:r>
              <a:rPr lang="fr-BE" dirty="0" err="1" smtClean="0"/>
              <a:t>everywhere</a:t>
            </a:r>
            <a:r>
              <a:rPr lang="fr-BE" dirty="0" smtClean="0"/>
              <a:t>…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2348880"/>
            <a:ext cx="8640960" cy="396044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fr-BE" sz="2400" dirty="0" smtClean="0"/>
              <a:t>« Grace </a:t>
            </a:r>
            <a:r>
              <a:rPr lang="fr-BE" sz="2400" dirty="0" err="1" smtClean="0"/>
              <a:t>period</a:t>
            </a:r>
            <a:r>
              <a:rPr lang="fr-BE" sz="2400" dirty="0" smtClean="0"/>
              <a:t> » </a:t>
            </a:r>
            <a:r>
              <a:rPr lang="fr-BE" sz="2400" b="0" dirty="0" smtClean="0"/>
              <a:t>for patents</a:t>
            </a:r>
            <a:r>
              <a:rPr lang="fr-BE" sz="2400" dirty="0" smtClean="0"/>
              <a:t> </a:t>
            </a:r>
            <a:r>
              <a:rPr lang="fr-BE" sz="2400" b="0" dirty="0" smtClean="0"/>
              <a:t>in the USA, JP, etc.</a:t>
            </a:r>
            <a:br>
              <a:rPr lang="fr-BE" sz="2400" b="0" dirty="0" smtClean="0"/>
            </a:br>
            <a:r>
              <a:rPr lang="fr-BE" sz="2000" b="0" dirty="0" smtClean="0"/>
              <a:t>(</a:t>
            </a:r>
            <a:r>
              <a:rPr lang="fr-BE" sz="2000" b="0" dirty="0" smtClean="0">
                <a:sym typeface="Symbol"/>
              </a:rPr>
              <a:t> </a:t>
            </a:r>
            <a:r>
              <a:rPr lang="fr-BE" sz="2000" b="0" dirty="0" err="1" smtClean="0">
                <a:sym typeface="Symbol"/>
              </a:rPr>
              <a:t>some</a:t>
            </a:r>
            <a:r>
              <a:rPr lang="fr-BE" sz="2000" b="0" dirty="0" smtClean="0">
                <a:sym typeface="Symbol"/>
              </a:rPr>
              <a:t> </a:t>
            </a:r>
            <a:r>
              <a:rPr lang="fr-BE" sz="2000" b="0" dirty="0" err="1" smtClean="0">
                <a:sym typeface="Symbol"/>
              </a:rPr>
              <a:t>disclosures</a:t>
            </a:r>
            <a:r>
              <a:rPr lang="fr-BE" sz="2000" b="0" dirty="0" smtClean="0">
                <a:sym typeface="Symbol"/>
              </a:rPr>
              <a:t> are not </a:t>
            </a:r>
            <a:r>
              <a:rPr lang="fr-BE" sz="2000" b="0" dirty="0" err="1" smtClean="0">
                <a:sym typeface="Symbol"/>
              </a:rPr>
              <a:t>detrimental</a:t>
            </a:r>
            <a:r>
              <a:rPr lang="fr-BE" sz="2000" b="0" dirty="0" smtClean="0">
                <a:sym typeface="Symbol"/>
              </a:rPr>
              <a:t> to </a:t>
            </a:r>
            <a:r>
              <a:rPr lang="fr-BE" sz="2000" b="0" dirty="0" err="1" smtClean="0">
                <a:sym typeface="Symbol"/>
              </a:rPr>
              <a:t>patentability</a:t>
            </a:r>
            <a:r>
              <a:rPr lang="fr-BE" sz="2000" b="0" dirty="0" smtClean="0">
                <a:sym typeface="Symbol"/>
              </a:rPr>
              <a:t>)</a:t>
            </a:r>
            <a:endParaRPr lang="fr-BE" sz="2400" b="0" dirty="0" smtClean="0">
              <a:sym typeface="Symbol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fr-BE" sz="2400" dirty="0" smtClean="0"/>
              <a:t>Computer-</a:t>
            </a:r>
            <a:r>
              <a:rPr lang="fr-BE" sz="2400" dirty="0" err="1" smtClean="0"/>
              <a:t>implemented</a:t>
            </a:r>
            <a:r>
              <a:rPr lang="fr-BE" sz="2400" dirty="0" smtClean="0"/>
              <a:t> inventions </a:t>
            </a:r>
            <a:r>
              <a:rPr lang="fr-BE" sz="2400" b="0" dirty="0" smtClean="0"/>
              <a:t>are not patentable to the </a:t>
            </a:r>
            <a:r>
              <a:rPr lang="fr-BE" sz="2400" b="0" dirty="0" err="1" smtClean="0"/>
              <a:t>same</a:t>
            </a:r>
            <a:r>
              <a:rPr lang="fr-BE" sz="2400" b="0" dirty="0" smtClean="0"/>
              <a:t> </a:t>
            </a:r>
            <a:r>
              <a:rPr lang="fr-BE" sz="2400" b="0" dirty="0" err="1" smtClean="0"/>
              <a:t>extent</a:t>
            </a:r>
            <a:r>
              <a:rPr lang="fr-BE" sz="2400" b="0" dirty="0" smtClean="0"/>
              <a:t> in all countries</a:t>
            </a:r>
          </a:p>
          <a:p>
            <a:r>
              <a:rPr lang="fr-BE" sz="2400" b="0" dirty="0" smtClean="0"/>
              <a:t>In </a:t>
            </a:r>
            <a:r>
              <a:rPr lang="fr-BE" sz="2400" b="0" dirty="0" err="1" smtClean="0"/>
              <a:t>some</a:t>
            </a:r>
            <a:r>
              <a:rPr lang="fr-BE" sz="2400" b="0" dirty="0" smtClean="0"/>
              <a:t> countries:</a:t>
            </a:r>
          </a:p>
          <a:p>
            <a:pPr lvl="1"/>
            <a:r>
              <a:rPr lang="fr-BE" sz="2000" dirty="0" err="1" smtClean="0"/>
              <a:t>need</a:t>
            </a:r>
            <a:r>
              <a:rPr lang="fr-BE" sz="2000" dirty="0" smtClean="0"/>
              <a:t> to </a:t>
            </a:r>
            <a:r>
              <a:rPr lang="fr-BE" sz="2000" dirty="0" err="1" smtClean="0"/>
              <a:t>disclose</a:t>
            </a:r>
            <a:r>
              <a:rPr lang="fr-BE" sz="2000" dirty="0" smtClean="0"/>
              <a:t> the </a:t>
            </a:r>
            <a:r>
              <a:rPr lang="fr-BE" sz="2000" dirty="0" err="1" smtClean="0"/>
              <a:t>origin</a:t>
            </a:r>
            <a:r>
              <a:rPr lang="fr-BE" sz="2000" dirty="0" smtClean="0"/>
              <a:t> of </a:t>
            </a:r>
            <a:r>
              <a:rPr lang="fr-BE" sz="2000" dirty="0" err="1" smtClean="0"/>
              <a:t>biological</a:t>
            </a:r>
            <a:r>
              <a:rPr lang="fr-BE" sz="2000" dirty="0" smtClean="0"/>
              <a:t> </a:t>
            </a:r>
            <a:r>
              <a:rPr lang="fr-BE" sz="2000" dirty="0" err="1" smtClean="0"/>
              <a:t>material</a:t>
            </a:r>
            <a:r>
              <a:rPr lang="fr-BE" sz="2000" dirty="0" smtClean="0"/>
              <a:t> </a:t>
            </a:r>
            <a:r>
              <a:rPr lang="fr-BE" sz="2000" b="0" dirty="0" err="1" smtClean="0"/>
              <a:t>involved</a:t>
            </a:r>
            <a:r>
              <a:rPr lang="fr-BE" sz="2000" b="0" dirty="0" smtClean="0"/>
              <a:t> in a patent application</a:t>
            </a:r>
          </a:p>
          <a:p>
            <a:pPr lvl="1"/>
            <a:r>
              <a:rPr lang="fr-BE" sz="2000" b="0" dirty="0"/>
              <a:t>p</a:t>
            </a:r>
            <a:r>
              <a:rPr lang="fr-BE" sz="2000" b="0" dirty="0" smtClean="0"/>
              <a:t>atents for </a:t>
            </a:r>
            <a:r>
              <a:rPr lang="fr-BE" sz="2000" dirty="0" err="1" smtClean="0"/>
              <a:t>pharmaceuticals</a:t>
            </a:r>
            <a:r>
              <a:rPr lang="fr-BE" sz="2000" b="0" dirty="0" smtClean="0"/>
              <a:t> </a:t>
            </a:r>
            <a:r>
              <a:rPr lang="fr-BE" sz="2000" b="0" dirty="0" err="1" smtClean="0"/>
              <a:t>may</a:t>
            </a:r>
            <a:r>
              <a:rPr lang="fr-BE" sz="2000" b="0" dirty="0" smtClean="0"/>
              <a:t> </a:t>
            </a:r>
            <a:r>
              <a:rPr lang="fr-BE" sz="2000" b="0" dirty="0" err="1" smtClean="0"/>
              <a:t>be</a:t>
            </a:r>
            <a:r>
              <a:rPr lang="fr-BE" sz="2000" b="0" dirty="0" smtClean="0"/>
              <a:t> </a:t>
            </a:r>
            <a:r>
              <a:rPr lang="fr-BE" sz="2000" b="0" dirty="0" err="1" smtClean="0"/>
              <a:t>extended</a:t>
            </a:r>
            <a:r>
              <a:rPr lang="fr-BE" sz="2000" b="0" dirty="0" smtClean="0"/>
              <a:t> up to </a:t>
            </a:r>
            <a:r>
              <a:rPr lang="fr-BE" sz="2000" dirty="0" smtClean="0"/>
              <a:t>25</a:t>
            </a:r>
            <a:r>
              <a:rPr lang="fr-BE" sz="2000" b="0" dirty="0" smtClean="0"/>
              <a:t> </a:t>
            </a:r>
            <a:r>
              <a:rPr lang="fr-BE" sz="2000" b="0" dirty="0" err="1" smtClean="0"/>
              <a:t>years</a:t>
            </a:r>
            <a:endParaRPr lang="fr-BE" sz="2000" b="0" dirty="0" smtClean="0"/>
          </a:p>
          <a:p>
            <a:pPr lvl="1"/>
            <a:r>
              <a:rPr lang="fr-BE" sz="2000" b="0" dirty="0" smtClean="0"/>
              <a:t>etc.</a:t>
            </a:r>
          </a:p>
        </p:txBody>
      </p:sp>
    </p:spTree>
    <p:extLst>
      <p:ext uri="{BB962C8B-B14F-4D97-AF65-F5344CB8AC3E}">
        <p14:creationId xmlns:p14="http://schemas.microsoft.com/office/powerpoint/2010/main" val="1804863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5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" y="1340768"/>
            <a:ext cx="9165589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7958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4883"/>
            <a:ext cx="9396535" cy="6890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688" y="5517232"/>
            <a:ext cx="6120680" cy="1081037"/>
          </a:xfrm>
          <a:solidFill>
            <a:srgbClr val="FFFFCC">
              <a:alpha val="94000"/>
            </a:srgbClr>
          </a:solidFill>
        </p:spPr>
        <p:txBody>
          <a:bodyPr/>
          <a:lstStyle/>
          <a:p>
            <a:r>
              <a:rPr lang="fr-BE" sz="2800" dirty="0"/>
              <a:t>IPR Helpdesk : https://</a:t>
            </a:r>
            <a:r>
              <a:rPr lang="fr-BE" sz="2800" dirty="0" smtClean="0"/>
              <a:t>www.iprhelpdesk.eu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6914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2780928"/>
            <a:ext cx="8640960" cy="3384375"/>
          </a:xfrm>
        </p:spPr>
        <p:txBody>
          <a:bodyPr/>
          <a:lstStyle/>
          <a:p>
            <a:pPr algn="ctr">
              <a:buNone/>
            </a:pPr>
            <a:r>
              <a:rPr lang="fr-BE" sz="4400" dirty="0" err="1" smtClean="0"/>
              <a:t>Thank</a:t>
            </a:r>
            <a:r>
              <a:rPr lang="fr-BE" sz="4400" dirty="0" smtClean="0"/>
              <a:t> </a:t>
            </a:r>
            <a:r>
              <a:rPr lang="fr-BE" sz="4400" dirty="0" err="1" smtClean="0"/>
              <a:t>you</a:t>
            </a:r>
            <a:r>
              <a:rPr lang="fr-BE" sz="4400" dirty="0" smtClean="0"/>
              <a:t> </a:t>
            </a:r>
            <a:r>
              <a:rPr lang="fr-BE" sz="4400" dirty="0" err="1" smtClean="0"/>
              <a:t>again</a:t>
            </a:r>
            <a:r>
              <a:rPr lang="fr-BE" sz="4400" dirty="0" smtClean="0"/>
              <a:t> !</a:t>
            </a:r>
            <a:endParaRPr lang="fr-B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339850"/>
            <a:ext cx="8229600" cy="665163"/>
          </a:xfrm>
        </p:spPr>
        <p:txBody>
          <a:bodyPr/>
          <a:lstStyle/>
          <a:p>
            <a:pPr indent="0" algn="ctr" eaLnBrk="1" hangingPunct="1"/>
            <a:r>
              <a:rPr lang="fr-BE" altLang="en-US" dirty="0" smtClean="0">
                <a:solidFill>
                  <a:srgbClr val="950F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International participation in FP7</a:t>
            </a:r>
            <a:endParaRPr lang="en-GB" altLang="en-US" dirty="0" smtClean="0">
              <a:solidFill>
                <a:srgbClr val="950F2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GB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GB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GB"/>
          </a:p>
        </p:txBody>
      </p:sp>
      <p:pic>
        <p:nvPicPr>
          <p:cNvPr id="11270" name="Picture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085552"/>
            <a:ext cx="8496944" cy="4776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 bwMode="auto">
          <a:xfrm rot="2491583">
            <a:off x="1912488" y="5730217"/>
            <a:ext cx="504056" cy="857221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7600" b="1" i="0" u="none" strike="noStrike" cap="none" normalizeH="0" baseline="0" smtClean="0">
              <a:ln>
                <a:noFill/>
              </a:ln>
              <a:solidFill>
                <a:srgbClr val="FFD624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212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ChangeArrowheads="1"/>
          </p:cNvSpPr>
          <p:nvPr/>
        </p:nvSpPr>
        <p:spPr bwMode="gray">
          <a:xfrm>
            <a:off x="2205" y="-27384"/>
            <a:ext cx="9141795" cy="1296144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anchor="ctr" anchorCtr="0"/>
          <a:lstStyle/>
          <a:p>
            <a:pPr algn="ctr"/>
            <a:r>
              <a:rPr lang="en-US" sz="3200" b="1" dirty="0" smtClean="0">
                <a:solidFill>
                  <a:srgbClr val="950F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Non-European</a:t>
            </a:r>
            <a:r>
              <a:rPr lang="en-US" sz="2400" b="0" dirty="0" smtClean="0">
                <a:solidFill>
                  <a:srgbClr val="950F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</a:t>
            </a:r>
            <a:r>
              <a:rPr lang="en-US" sz="3200" b="1" dirty="0" smtClean="0">
                <a:solidFill>
                  <a:srgbClr val="950F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ERC </a:t>
            </a:r>
            <a:r>
              <a:rPr lang="en-US" sz="3200" b="1" dirty="0">
                <a:solidFill>
                  <a:srgbClr val="950F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grantees </a:t>
            </a:r>
            <a:r>
              <a:rPr lang="en-US" sz="3200" dirty="0" smtClean="0">
                <a:solidFill>
                  <a:srgbClr val="950F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FP7</a:t>
            </a:r>
            <a:endParaRPr lang="en-GB" sz="3200" dirty="0">
              <a:solidFill>
                <a:srgbClr val="950F2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72" y="0"/>
            <a:ext cx="9140580" cy="6846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4283968" y="4365104"/>
            <a:ext cx="648072" cy="2088232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7600" b="1" i="0" u="none" strike="noStrike" cap="none" normalizeH="0" baseline="0" smtClean="0">
              <a:ln>
                <a:noFill/>
              </a:ln>
              <a:solidFill>
                <a:srgbClr val="FFD624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13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432" y="22607"/>
            <a:ext cx="9155432" cy="1318161"/>
          </a:xfrm>
          <a:solidFill>
            <a:schemeClr val="bg1"/>
          </a:solidFill>
        </p:spPr>
        <p:txBody>
          <a:bodyPr/>
          <a:lstStyle/>
          <a:p>
            <a:pPr marL="0" indent="0" algn="ctr"/>
            <a:r>
              <a:rPr lang="en-GB" sz="2800" dirty="0">
                <a:solidFill>
                  <a:srgbClr val="950F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Indian </a:t>
            </a:r>
            <a:r>
              <a:rPr lang="en-GB" sz="2800" dirty="0" smtClean="0">
                <a:solidFill>
                  <a:srgbClr val="950F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researchers benefitting </a:t>
            </a:r>
            <a:r>
              <a:rPr lang="en-GB" sz="2800" dirty="0">
                <a:solidFill>
                  <a:srgbClr val="950F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from </a:t>
            </a:r>
            <a:r>
              <a:rPr lang="en-GB" sz="2800" dirty="0" smtClean="0">
                <a:solidFill>
                  <a:srgbClr val="950F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br>
              <a:rPr lang="en-GB" sz="2800" dirty="0" smtClean="0">
                <a:solidFill>
                  <a:srgbClr val="950F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800" dirty="0" smtClean="0">
                <a:solidFill>
                  <a:srgbClr val="950F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Marie Curie grant </a:t>
            </a:r>
            <a:r>
              <a:rPr lang="en-GB" sz="2400" b="0" dirty="0" smtClean="0">
                <a:solidFill>
                  <a:srgbClr val="950F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(by </a:t>
            </a:r>
            <a:r>
              <a:rPr lang="en-GB" sz="2400" b="0" dirty="0">
                <a:solidFill>
                  <a:srgbClr val="950F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country of </a:t>
            </a:r>
            <a:r>
              <a:rPr lang="en-GB" sz="2400" b="0" dirty="0" smtClean="0">
                <a:solidFill>
                  <a:srgbClr val="950F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destination)</a:t>
            </a:r>
            <a:endParaRPr lang="en-GB" sz="2800" b="0" dirty="0">
              <a:solidFill>
                <a:srgbClr val="950F2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288462"/>
            <a:ext cx="7917726" cy="5164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589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2"/>
          <p:cNvSpPr>
            <a:spLocks noGrp="1"/>
          </p:cNvSpPr>
          <p:nvPr>
            <p:ph type="title"/>
          </p:nvPr>
        </p:nvSpPr>
        <p:spPr bwMode="auto">
          <a:xfrm>
            <a:off x="2915816" y="1124744"/>
            <a:ext cx="6228184" cy="111792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HORIZON 2020</a:t>
            </a:r>
          </a:p>
        </p:txBody>
      </p:sp>
      <p:sp>
        <p:nvSpPr>
          <p:cNvPr id="11267" name="Content Placeholder 3"/>
          <p:cNvSpPr>
            <a:spLocks noGrp="1"/>
          </p:cNvSpPr>
          <p:nvPr>
            <p:ph idx="10"/>
          </p:nvPr>
        </p:nvSpPr>
        <p:spPr bwMode="auto">
          <a:xfrm>
            <a:off x="4644007" y="2420889"/>
            <a:ext cx="4104457" cy="151216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altLang="en-US" sz="2800" b="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Excellent Science</a:t>
            </a:r>
          </a:p>
          <a:p>
            <a:pPr>
              <a:spcBef>
                <a:spcPct val="0"/>
              </a:spcBef>
            </a:pPr>
            <a:r>
              <a:rPr lang="en-GB" altLang="en-US" sz="2800" b="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Global Challenges</a:t>
            </a:r>
          </a:p>
          <a:p>
            <a:pPr>
              <a:spcBef>
                <a:spcPct val="0"/>
              </a:spcBef>
            </a:pPr>
            <a:r>
              <a:rPr lang="en-GB" altLang="en-US" sz="2800" b="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Competitive Industries</a:t>
            </a:r>
            <a:endParaRPr lang="en-GB" altLang="en-US" sz="2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268" name="Content Placeholder 4"/>
          <p:cNvSpPr>
            <a:spLocks noGrp="1"/>
          </p:cNvSpPr>
          <p:nvPr>
            <p:ph idx="11"/>
          </p:nvPr>
        </p:nvSpPr>
        <p:spPr bwMode="auto">
          <a:xfrm>
            <a:off x="4355976" y="4508475"/>
            <a:ext cx="4456112" cy="72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GB" altLang="en-US" sz="3200" b="1" i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Open to the world !</a:t>
            </a:r>
            <a:endParaRPr lang="en-GB" altLang="en-US" sz="3200" b="1" dirty="0" smtClean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39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 bwMode="auto">
          <a:xfrm>
            <a:off x="2051720" y="1933354"/>
            <a:ext cx="2232248" cy="2503758"/>
          </a:xfrm>
          <a:prstGeom prst="roundRect">
            <a:avLst>
              <a:gd name="adj" fmla="val 10951"/>
            </a:avLst>
          </a:prstGeom>
          <a:solidFill>
            <a:srgbClr val="FF9900"/>
          </a:solidFill>
          <a:ln w="22225">
            <a:solidFill>
              <a:srgbClr val="00B05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175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BE" sz="3200" b="1" i="0" u="sng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FP7</a:t>
            </a:r>
          </a:p>
          <a:p>
            <a:pPr marL="3175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BE" sz="3200" u="sng" dirty="0">
              <a:solidFill>
                <a:srgbClr val="33333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175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BE" sz="2800" b="1" i="0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2007-13</a:t>
            </a:r>
            <a:endParaRPr kumimoji="0" lang="en-GB" sz="7200" b="1" i="0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4788024" y="1933355"/>
            <a:ext cx="2232248" cy="3583877"/>
          </a:xfrm>
          <a:prstGeom prst="roundRect">
            <a:avLst>
              <a:gd name="adj" fmla="val 11904"/>
            </a:avLst>
          </a:prstGeom>
          <a:solidFill>
            <a:srgbClr val="FF9900"/>
          </a:solidFill>
          <a:ln w="22225">
            <a:solidFill>
              <a:srgbClr val="00B05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175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BE" sz="3200" b="1" i="0" u="sng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H2020</a:t>
            </a:r>
          </a:p>
          <a:p>
            <a:pPr marL="3175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BE" sz="3200" u="sng" dirty="0">
              <a:solidFill>
                <a:srgbClr val="33333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175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BE" sz="2800" b="1" i="0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2014-20</a:t>
            </a:r>
            <a:endParaRPr kumimoji="0" lang="en-GB" sz="7600" b="1" i="0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96752"/>
            <a:ext cx="8640960" cy="648990"/>
          </a:xfrm>
        </p:spPr>
        <p:txBody>
          <a:bodyPr/>
          <a:lstStyle/>
          <a:p>
            <a:r>
              <a:rPr lang="fr-BE" dirty="0" smtClean="0"/>
              <a:t>Evolution…</a:t>
            </a:r>
            <a:endParaRPr lang="en-GB" dirty="0"/>
          </a:p>
        </p:txBody>
      </p:sp>
      <p:sp>
        <p:nvSpPr>
          <p:cNvPr id="6" name="Rounded Rectangle 5"/>
          <p:cNvSpPr/>
          <p:nvPr/>
        </p:nvSpPr>
        <p:spPr bwMode="auto">
          <a:xfrm>
            <a:off x="7524328" y="1933354"/>
            <a:ext cx="792088" cy="3727894"/>
          </a:xfrm>
          <a:prstGeom prst="roundRect">
            <a:avLst/>
          </a:prstGeom>
          <a:solidFill>
            <a:srgbClr val="FF9900"/>
          </a:solidFill>
          <a:ln w="22225">
            <a:solidFill>
              <a:srgbClr val="00B05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175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BE" sz="32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</a:t>
            </a:r>
            <a:endParaRPr kumimoji="0" lang="en-GB" sz="76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755576" y="1916832"/>
            <a:ext cx="792088" cy="2088232"/>
          </a:xfrm>
          <a:prstGeom prst="roundRect">
            <a:avLst/>
          </a:prstGeom>
          <a:solidFill>
            <a:srgbClr val="FF9900"/>
          </a:solidFill>
          <a:ln w="22225">
            <a:solidFill>
              <a:srgbClr val="00B05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175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BE" sz="32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</a:t>
            </a:r>
            <a:endParaRPr kumimoji="0" lang="en-GB" sz="76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2195736" y="2708920"/>
            <a:ext cx="1944216" cy="504056"/>
          </a:xfrm>
          <a:prstGeom prst="rect">
            <a:avLst/>
          </a:prstGeom>
          <a:solidFill>
            <a:srgbClr val="FFFFCC"/>
          </a:solidFill>
          <a:ln w="22225">
            <a:solidFill>
              <a:srgbClr val="7030A0"/>
            </a:solidFill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BE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Collab</a:t>
            </a:r>
            <a:r>
              <a:rPr kumimoji="0" lang="fr-BE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kumimoji="0" lang="fr-BE" sz="24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fr-BE" sz="2400" b="1" i="0" u="none" strike="noStrike" cap="none" normalizeH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</a:t>
            </a:r>
            <a:r>
              <a:rPr kumimoji="0" lang="fr-BE" sz="24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kumimoji="0" lang="en-GB" sz="7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2195736" y="3214543"/>
            <a:ext cx="1944216" cy="504056"/>
          </a:xfrm>
          <a:prstGeom prst="rect">
            <a:avLst/>
          </a:prstGeom>
          <a:solidFill>
            <a:srgbClr val="FFFFCC"/>
          </a:solidFill>
          <a:ln w="22225">
            <a:solidFill>
              <a:srgbClr val="7030A0"/>
            </a:solidFill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BE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MCAs</a:t>
            </a:r>
            <a:endParaRPr kumimoji="0" lang="en-GB" sz="7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2195736" y="3718599"/>
            <a:ext cx="1944216" cy="504056"/>
          </a:xfrm>
          <a:prstGeom prst="rect">
            <a:avLst/>
          </a:prstGeom>
          <a:solidFill>
            <a:srgbClr val="FFFFCC"/>
          </a:solidFill>
          <a:ln w="22225">
            <a:solidFill>
              <a:srgbClr val="7030A0"/>
            </a:solidFill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BE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ERC</a:t>
            </a:r>
            <a:endParaRPr kumimoji="0" lang="en-GB" sz="7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4932040" y="2708920"/>
            <a:ext cx="1944216" cy="504056"/>
          </a:xfrm>
          <a:prstGeom prst="rect">
            <a:avLst/>
          </a:prstGeom>
          <a:solidFill>
            <a:srgbClr val="FFFFCC"/>
          </a:solidFill>
          <a:ln w="22225">
            <a:solidFill>
              <a:srgbClr val="7030A0"/>
            </a:solidFill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BE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Collab</a:t>
            </a:r>
            <a:r>
              <a:rPr kumimoji="0" lang="fr-BE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kumimoji="0" lang="fr-BE" sz="24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fr-BE" sz="2400" b="1" i="0" u="none" strike="noStrike" cap="none" normalizeH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</a:t>
            </a:r>
            <a:r>
              <a:rPr kumimoji="0" lang="fr-BE" sz="24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kumimoji="0" lang="en-GB" sz="7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4932040" y="3214544"/>
            <a:ext cx="1944216" cy="504055"/>
          </a:xfrm>
          <a:prstGeom prst="rect">
            <a:avLst/>
          </a:prstGeom>
          <a:solidFill>
            <a:srgbClr val="FFFFCC"/>
          </a:solidFill>
          <a:ln w="22225">
            <a:solidFill>
              <a:srgbClr val="7030A0"/>
            </a:solidFill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BE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MSCAs</a:t>
            </a:r>
            <a:endParaRPr kumimoji="0" lang="en-GB" sz="7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4932040" y="3718600"/>
            <a:ext cx="1944216" cy="504055"/>
          </a:xfrm>
          <a:prstGeom prst="rect">
            <a:avLst/>
          </a:prstGeom>
          <a:solidFill>
            <a:srgbClr val="FFFFCC"/>
          </a:solidFill>
          <a:ln w="22225">
            <a:solidFill>
              <a:srgbClr val="7030A0"/>
            </a:solidFill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BE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ERC</a:t>
            </a:r>
            <a:endParaRPr kumimoji="0" lang="en-GB" sz="7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2195736" y="4581129"/>
            <a:ext cx="1944216" cy="432047"/>
          </a:xfrm>
          <a:prstGeom prst="rect">
            <a:avLst/>
          </a:prstGeom>
          <a:solidFill>
            <a:srgbClr val="FFFFCC"/>
          </a:solidFill>
          <a:ln w="22225">
            <a:solidFill>
              <a:srgbClr val="7030A0"/>
            </a:solidFill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BE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EIT</a:t>
            </a:r>
            <a:endParaRPr kumimoji="0" lang="en-GB" sz="7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4932040" y="4581129"/>
            <a:ext cx="1944216" cy="432048"/>
          </a:xfrm>
          <a:prstGeom prst="rect">
            <a:avLst/>
          </a:prstGeom>
          <a:solidFill>
            <a:srgbClr val="FFFFCC"/>
          </a:solidFill>
          <a:ln w="22225">
            <a:solidFill>
              <a:srgbClr val="7030A0"/>
            </a:solidFill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BE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EIT</a:t>
            </a:r>
            <a:endParaRPr kumimoji="0" lang="en-GB" sz="7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2195736" y="5157193"/>
            <a:ext cx="1944216" cy="432047"/>
          </a:xfrm>
          <a:prstGeom prst="rect">
            <a:avLst/>
          </a:prstGeom>
          <a:solidFill>
            <a:srgbClr val="FFFFCC"/>
          </a:solidFill>
          <a:ln w="22225">
            <a:solidFill>
              <a:srgbClr val="7030A0"/>
            </a:solidFill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BE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CIP</a:t>
            </a:r>
            <a:endParaRPr kumimoji="0" lang="en-GB" sz="7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8" name="Straight Arrow Connector 17"/>
          <p:cNvCxnSpPr>
            <a:stCxn id="8" idx="3"/>
            <a:endCxn id="11" idx="1"/>
          </p:cNvCxnSpPr>
          <p:nvPr/>
        </p:nvCxnSpPr>
        <p:spPr bwMode="auto">
          <a:xfrm>
            <a:off x="4139952" y="2960948"/>
            <a:ext cx="792088" cy="0"/>
          </a:xfrm>
          <a:prstGeom prst="straightConnector1">
            <a:avLst/>
          </a:prstGeom>
          <a:noFill/>
          <a:ln w="254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Arrow Connector 21"/>
          <p:cNvCxnSpPr>
            <a:stCxn id="9" idx="3"/>
            <a:endCxn id="12" idx="1"/>
          </p:cNvCxnSpPr>
          <p:nvPr/>
        </p:nvCxnSpPr>
        <p:spPr bwMode="auto">
          <a:xfrm>
            <a:off x="4139952" y="3466571"/>
            <a:ext cx="792088" cy="1"/>
          </a:xfrm>
          <a:prstGeom prst="straightConnector1">
            <a:avLst/>
          </a:prstGeom>
          <a:noFill/>
          <a:ln w="254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Arrow Connector 24"/>
          <p:cNvCxnSpPr>
            <a:stCxn id="10" idx="3"/>
            <a:endCxn id="13" idx="1"/>
          </p:cNvCxnSpPr>
          <p:nvPr/>
        </p:nvCxnSpPr>
        <p:spPr bwMode="auto">
          <a:xfrm>
            <a:off x="4139952" y="3970627"/>
            <a:ext cx="792088" cy="1"/>
          </a:xfrm>
          <a:prstGeom prst="straightConnector1">
            <a:avLst/>
          </a:prstGeom>
          <a:noFill/>
          <a:ln w="254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Straight Arrow Connector 27"/>
          <p:cNvCxnSpPr>
            <a:stCxn id="14" idx="3"/>
            <a:endCxn id="15" idx="1"/>
          </p:cNvCxnSpPr>
          <p:nvPr/>
        </p:nvCxnSpPr>
        <p:spPr bwMode="auto">
          <a:xfrm>
            <a:off x="4139952" y="4797153"/>
            <a:ext cx="792088" cy="0"/>
          </a:xfrm>
          <a:prstGeom prst="straightConnector1">
            <a:avLst/>
          </a:prstGeom>
          <a:noFill/>
          <a:ln w="254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Straight Arrow Connector 30"/>
          <p:cNvCxnSpPr>
            <a:stCxn id="16" idx="3"/>
          </p:cNvCxnSpPr>
          <p:nvPr/>
        </p:nvCxnSpPr>
        <p:spPr bwMode="auto">
          <a:xfrm flipV="1">
            <a:off x="4139952" y="5157193"/>
            <a:ext cx="792088" cy="216024"/>
          </a:xfrm>
          <a:prstGeom prst="straightConnector1">
            <a:avLst/>
          </a:prstGeom>
          <a:noFill/>
          <a:ln w="254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Straight Arrow Connector 42"/>
          <p:cNvCxnSpPr>
            <a:endCxn id="8" idx="1"/>
          </p:cNvCxnSpPr>
          <p:nvPr/>
        </p:nvCxnSpPr>
        <p:spPr bwMode="auto">
          <a:xfrm>
            <a:off x="1331640" y="2953470"/>
            <a:ext cx="864096" cy="7478"/>
          </a:xfrm>
          <a:prstGeom prst="straightConnector1">
            <a:avLst/>
          </a:prstGeom>
          <a:noFill/>
          <a:ln w="254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" name="Straight Arrow Connector 45"/>
          <p:cNvCxnSpPr>
            <a:endCxn id="9" idx="1"/>
          </p:cNvCxnSpPr>
          <p:nvPr/>
        </p:nvCxnSpPr>
        <p:spPr bwMode="auto">
          <a:xfrm flipV="1">
            <a:off x="1331640" y="3466571"/>
            <a:ext cx="864096" cy="1"/>
          </a:xfrm>
          <a:prstGeom prst="straightConnector1">
            <a:avLst/>
          </a:prstGeom>
          <a:noFill/>
          <a:ln w="254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Snip Same Side Corner Rectangle 2"/>
          <p:cNvSpPr/>
          <p:nvPr/>
        </p:nvSpPr>
        <p:spPr bwMode="auto">
          <a:xfrm>
            <a:off x="2051720" y="5805264"/>
            <a:ext cx="2232248" cy="703558"/>
          </a:xfrm>
          <a:prstGeom prst="snip2SameRect">
            <a:avLst>
              <a:gd name="adj1" fmla="val 12904"/>
              <a:gd name="adj2" fmla="val 0"/>
            </a:avLst>
          </a:prstGeom>
          <a:solidFill>
            <a:schemeClr val="accent6">
              <a:lumMod val="20000"/>
              <a:lumOff val="80000"/>
            </a:schemeClr>
          </a:solidFill>
          <a:ln w="22225">
            <a:solidFill>
              <a:schemeClr val="accent6">
                <a:lumMod val="75000"/>
              </a:schemeClr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175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BE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Verdana" pitchFamily="34" charset="0"/>
              </a:rPr>
              <a:t>Erasmus </a:t>
            </a:r>
            <a:r>
              <a:rPr kumimoji="0" lang="fr-BE" sz="2000" b="1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Verdana" pitchFamily="34" charset="0"/>
              </a:rPr>
              <a:t>Mundus</a:t>
            </a:r>
            <a:endParaRPr kumimoji="0" lang="en-GB" sz="20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Verdana" pitchFamily="34" charset="0"/>
            </a:endParaRPr>
          </a:p>
        </p:txBody>
      </p:sp>
      <p:sp>
        <p:nvSpPr>
          <p:cNvPr id="24" name="Snip Same Side Corner Rectangle 23"/>
          <p:cNvSpPr/>
          <p:nvPr/>
        </p:nvSpPr>
        <p:spPr bwMode="auto">
          <a:xfrm>
            <a:off x="4797704" y="5805264"/>
            <a:ext cx="2222568" cy="703558"/>
          </a:xfrm>
          <a:prstGeom prst="snip2SameRect">
            <a:avLst>
              <a:gd name="adj1" fmla="val 12904"/>
              <a:gd name="adj2" fmla="val 0"/>
            </a:avLst>
          </a:prstGeom>
          <a:solidFill>
            <a:schemeClr val="accent6">
              <a:lumMod val="20000"/>
              <a:lumOff val="80000"/>
            </a:schemeClr>
          </a:solidFill>
          <a:ln w="22225">
            <a:solidFill>
              <a:schemeClr val="accent6">
                <a:lumMod val="75000"/>
              </a:schemeClr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175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BE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Verdana" pitchFamily="34" charset="0"/>
              </a:rPr>
              <a:t>Erasmus+</a:t>
            </a:r>
            <a:endParaRPr kumimoji="0" lang="en-GB" sz="20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Verdana" pitchFamily="34" charset="0"/>
            </a:endParaRPr>
          </a:p>
        </p:txBody>
      </p:sp>
      <p:cxnSp>
        <p:nvCxnSpPr>
          <p:cNvPr id="26" name="Straight Arrow Connector 25"/>
          <p:cNvCxnSpPr>
            <a:stCxn id="3" idx="0"/>
            <a:endCxn id="24" idx="2"/>
          </p:cNvCxnSpPr>
          <p:nvPr/>
        </p:nvCxnSpPr>
        <p:spPr bwMode="auto">
          <a:xfrm>
            <a:off x="4283968" y="6157043"/>
            <a:ext cx="513736" cy="0"/>
          </a:xfrm>
          <a:prstGeom prst="straightConnector1">
            <a:avLst/>
          </a:prstGeom>
          <a:noFill/>
          <a:ln w="254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005553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"/>
                            </p:stCondLst>
                            <p:childTnLst>
                              <p:par>
                                <p:cTn id="9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3" grpId="0" animBg="1"/>
      <p:bldP spid="24" grpId="0" animBg="1"/>
    </p:bldLst>
  </p:timing>
</p:sld>
</file>

<file path=ppt/theme/theme1.xml><?xml version="1.0" encoding="utf-8"?>
<a:theme xmlns:a="http://schemas.openxmlformats.org/drawingml/2006/main" name="Presentation.ep.final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_Mas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Presentation.ep.final</Template>
  <TotalTime>20747</TotalTime>
  <Words>1524</Words>
  <Application>Microsoft Office PowerPoint</Application>
  <PresentationFormat>On-screen Show (4:3)</PresentationFormat>
  <Paragraphs>368</Paragraphs>
  <Slides>45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Presentation.ep.final</vt:lpstr>
      <vt:lpstr>PowerPoint Presentation</vt:lpstr>
      <vt:lpstr>Strengths of European R&amp;I</vt:lpstr>
      <vt:lpstr>PowerPoint Presentation</vt:lpstr>
      <vt:lpstr>Strengths of European R&amp;I</vt:lpstr>
      <vt:lpstr>International participation in FP7</vt:lpstr>
      <vt:lpstr>PowerPoint Presentation</vt:lpstr>
      <vt:lpstr>Indian researchers benefitting from a Marie Curie grant (by the country of destination)</vt:lpstr>
      <vt:lpstr>HORIZON 2020</vt:lpstr>
      <vt:lpstr>Evolution…</vt:lpstr>
      <vt:lpstr>What is Horizon 2020?</vt:lpstr>
      <vt:lpstr>Three priorities</vt:lpstr>
      <vt:lpstr>Priority 1  Excellent science</vt:lpstr>
      <vt:lpstr>PowerPoint Presentation</vt:lpstr>
      <vt:lpstr>Priority 2  Industrial leadership</vt:lpstr>
      <vt:lpstr>PowerPoint Presentation</vt:lpstr>
      <vt:lpstr>Priority 3  Societal challenges</vt:lpstr>
      <vt:lpstr>PowerPoint Presentation</vt:lpstr>
      <vt:lpstr>Simplified Rules for Participation </vt:lpstr>
      <vt:lpstr>Horizon 2020 thematic priorities for collaborative projects</vt:lpstr>
      <vt:lpstr>A typical Horizon 2020 collaborative project</vt:lpstr>
      <vt:lpstr>Typical procedure for collaborative projects</vt:lpstr>
      <vt:lpstr>How to find partners ?</vt:lpstr>
      <vt:lpstr>Horizon 2020 mechanisms</vt:lpstr>
      <vt:lpstr>Typical Horizon 2020 contract</vt:lpstr>
      <vt:lpstr>ERC Frontier Research grants</vt:lpstr>
      <vt:lpstr>ERC grants (cont'd)</vt:lpstr>
      <vt:lpstr>Marie Skłodowska-Curie Actions (MSCAs)</vt:lpstr>
      <vt:lpstr>PowerPoint Presentation</vt:lpstr>
      <vt:lpstr>Horizon 2020 website http://ec.europa.eu/programmes/horizon2020/</vt:lpstr>
      <vt:lpstr>Horizon 2020 Participant Portal http://ec.europa.eu/research/participants/portal/desktop/en/home.html</vt:lpstr>
      <vt:lpstr>PowerPoint Presentation</vt:lpstr>
      <vt:lpstr>PowerPoint Presentation</vt:lpstr>
      <vt:lpstr>Horizon 2020 Helpdesk</vt:lpstr>
      <vt:lpstr>The CASCADE project</vt:lpstr>
      <vt:lpstr>Horizon 2020</vt:lpstr>
      <vt:lpstr>PowerPoint Presentation</vt:lpstr>
      <vt:lpstr>Intellectual property (IP) and R&amp;I</vt:lpstr>
      <vt:lpstr>Patent infringement lawsuits/licensing awards</vt:lpstr>
      <vt:lpstr>Patenting</vt:lpstr>
      <vt:lpstr>IP in R&amp;D collaborations</vt:lpstr>
      <vt:lpstr>Access rights (ARs) under Horizon 2020</vt:lpstr>
      <vt:lpstr>IP laws are not the same everywhere…</vt:lpstr>
      <vt:lpstr>PowerPoint Presentation</vt:lpstr>
      <vt:lpstr>IPR Helpdesk : https://www.iprhelpdesk.eu</vt:lpstr>
      <vt:lpstr>PowerPoint Presentation</vt:lpstr>
    </vt:vector>
  </TitlesOfParts>
  <Company>European Commission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Horizon 2020 preparations – latest developments    1. European Parliament 2. Council</dc:title>
  <dc:creator>ZDULSKA Natalia (RTD)</dc:creator>
  <cp:lastModifiedBy>DAMBOIS Denis (NEW DELHI)</cp:lastModifiedBy>
  <cp:revision>717</cp:revision>
  <cp:lastPrinted>2014-01-09T03:38:45Z</cp:lastPrinted>
  <dcterms:created xsi:type="dcterms:W3CDTF">2012-08-30T15:44:16Z</dcterms:created>
  <dcterms:modified xsi:type="dcterms:W3CDTF">2014-04-30T10:58:31Z</dcterms:modified>
</cp:coreProperties>
</file>